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9"/>
  </p:notesMasterIdLst>
  <p:sldIdLst>
    <p:sldId id="256" r:id="rId2"/>
    <p:sldId id="257" r:id="rId3"/>
    <p:sldId id="258" r:id="rId4"/>
    <p:sldId id="282" r:id="rId5"/>
    <p:sldId id="283" r:id="rId6"/>
    <p:sldId id="284"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297" r:id="rId20"/>
    <p:sldId id="301" r:id="rId21"/>
    <p:sldId id="298" r:id="rId22"/>
    <p:sldId id="299" r:id="rId23"/>
    <p:sldId id="300"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316" r:id="rId39"/>
    <p:sldId id="318" r:id="rId40"/>
    <p:sldId id="317" r:id="rId41"/>
    <p:sldId id="319" r:id="rId42"/>
    <p:sldId id="322" r:id="rId43"/>
    <p:sldId id="320" r:id="rId44"/>
    <p:sldId id="321" r:id="rId45"/>
    <p:sldId id="260" r:id="rId46"/>
    <p:sldId id="261" r:id="rId47"/>
    <p:sldId id="28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A8DA25-286A-4756-85A8-6116A4E6820D}" type="datetimeFigureOut">
              <a:rPr lang="en-GB" smtClean="0"/>
              <a:t>16/02/2025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C5468-5E88-4C13-8BF5-FD93752423C4}" type="slidenum">
              <a:rPr lang="en-GB" smtClean="0"/>
              <a:t>‹#›</a:t>
            </a:fld>
            <a:endParaRPr lang="en-GB"/>
          </a:p>
        </p:txBody>
      </p:sp>
    </p:spTree>
    <p:extLst>
      <p:ext uri="{BB962C8B-B14F-4D97-AF65-F5344CB8AC3E}">
        <p14:creationId xmlns:p14="http://schemas.microsoft.com/office/powerpoint/2010/main" val="3993102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a:t>
            </a:fld>
            <a:endParaRPr lang="en-GB"/>
          </a:p>
        </p:txBody>
      </p:sp>
    </p:spTree>
    <p:extLst>
      <p:ext uri="{BB962C8B-B14F-4D97-AF65-F5344CB8AC3E}">
        <p14:creationId xmlns:p14="http://schemas.microsoft.com/office/powerpoint/2010/main" val="4165886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a:t>
            </a:fld>
            <a:endParaRPr lang="en-GB"/>
          </a:p>
        </p:txBody>
      </p:sp>
    </p:spTree>
    <p:extLst>
      <p:ext uri="{BB962C8B-B14F-4D97-AF65-F5344CB8AC3E}">
        <p14:creationId xmlns:p14="http://schemas.microsoft.com/office/powerpoint/2010/main" val="2715654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a:t>
            </a:fld>
            <a:endParaRPr lang="en-GB"/>
          </a:p>
        </p:txBody>
      </p:sp>
    </p:spTree>
    <p:extLst>
      <p:ext uri="{BB962C8B-B14F-4D97-AF65-F5344CB8AC3E}">
        <p14:creationId xmlns:p14="http://schemas.microsoft.com/office/powerpoint/2010/main" val="3371607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a:t>
            </a:fld>
            <a:endParaRPr lang="en-GB"/>
          </a:p>
        </p:txBody>
      </p:sp>
    </p:spTree>
    <p:extLst>
      <p:ext uri="{BB962C8B-B14F-4D97-AF65-F5344CB8AC3E}">
        <p14:creationId xmlns:p14="http://schemas.microsoft.com/office/powerpoint/2010/main" val="156495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a:t>
            </a:fld>
            <a:endParaRPr lang="en-GB"/>
          </a:p>
        </p:txBody>
      </p:sp>
    </p:spTree>
    <p:extLst>
      <p:ext uri="{BB962C8B-B14F-4D97-AF65-F5344CB8AC3E}">
        <p14:creationId xmlns:p14="http://schemas.microsoft.com/office/powerpoint/2010/main" val="3661989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r>
              <a:rPr lang="en-US" smtClean="0"/>
              <a:t>15/01/2023 - 19/01/2023</a:t>
            </a:r>
            <a:endParaRPr lang="en-GB"/>
          </a:p>
        </p:txBody>
      </p:sp>
      <p:sp>
        <p:nvSpPr>
          <p:cNvPr id="6" name="Footer Placeholder 5"/>
          <p:cNvSpPr>
            <a:spLocks noGrp="1"/>
          </p:cNvSpPr>
          <p:nvPr>
            <p:ph type="ftr" sz="quarter" idx="11"/>
          </p:nvPr>
        </p:nvSpPr>
        <p:spPr/>
        <p:txBody>
          <a:bodyPr/>
          <a:lstStyle/>
          <a:p>
            <a:r>
              <a:rPr lang="en-GB" smtClean="0"/>
              <a:t>CSE 0613-2103, Data Structure</a:t>
            </a:r>
            <a:endParaRPr lang="en-GB"/>
          </a:p>
        </p:txBody>
      </p:sp>
      <p:sp>
        <p:nvSpPr>
          <p:cNvPr id="7" name="Slide Number Placeholder 6"/>
          <p:cNvSpPr>
            <a:spLocks noGrp="1"/>
          </p:cNvSpPr>
          <p:nvPr>
            <p:ph type="sldNum" sz="quarter" idx="12"/>
          </p:nvPr>
        </p:nvSpPr>
        <p:spPr/>
        <p:txBody>
          <a:bodyPr/>
          <a:lstStyle/>
          <a:p>
            <a:fld id="{FB035457-B27C-414A-AEF2-A51E5EFE28A0}" type="slidenum">
              <a:rPr lang="en-GB" smtClean="0"/>
              <a:t>‹#›</a:t>
            </a:fld>
            <a:endParaRPr lang="en-GB"/>
          </a:p>
        </p:txBody>
      </p:sp>
    </p:spTree>
    <p:extLst>
      <p:ext uri="{BB962C8B-B14F-4D97-AF65-F5344CB8AC3E}">
        <p14:creationId xmlns:p14="http://schemas.microsoft.com/office/powerpoint/2010/main" val="1902272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r>
              <a:rPr lang="en-US" smtClean="0"/>
              <a:t>15/01/2023 - 19/01/2023</a:t>
            </a:r>
            <a:endParaRPr lang="en-GB"/>
          </a:p>
        </p:txBody>
      </p:sp>
      <p:sp>
        <p:nvSpPr>
          <p:cNvPr id="8" name="Footer Placeholder 7"/>
          <p:cNvSpPr>
            <a:spLocks noGrp="1"/>
          </p:cNvSpPr>
          <p:nvPr>
            <p:ph type="ftr" sz="quarter" idx="11"/>
          </p:nvPr>
        </p:nvSpPr>
        <p:spPr/>
        <p:txBody>
          <a:bodyPr/>
          <a:lstStyle/>
          <a:p>
            <a:r>
              <a:rPr lang="en-GB" smtClean="0"/>
              <a:t>CSE 0613-2103, Data Structure</a:t>
            </a:r>
            <a:endParaRPr lang="en-GB"/>
          </a:p>
        </p:txBody>
      </p:sp>
      <p:sp>
        <p:nvSpPr>
          <p:cNvPr id="9" name="Slide Number Placeholder 8"/>
          <p:cNvSpPr>
            <a:spLocks noGrp="1"/>
          </p:cNvSpPr>
          <p:nvPr>
            <p:ph type="sldNum" sz="quarter" idx="12"/>
          </p:nvPr>
        </p:nvSpPr>
        <p:spPr/>
        <p:txBody>
          <a:bodyPr/>
          <a:lstStyle/>
          <a:p>
            <a:fld id="{FB035457-B27C-414A-AEF2-A51E5EFE28A0}" type="slidenum">
              <a:rPr lang="en-GB" smtClean="0"/>
              <a:t>‹#›</a:t>
            </a:fld>
            <a:endParaRPr lang="en-GB"/>
          </a:p>
        </p:txBody>
      </p:sp>
    </p:spTree>
    <p:extLst>
      <p:ext uri="{BB962C8B-B14F-4D97-AF65-F5344CB8AC3E}">
        <p14:creationId xmlns:p14="http://schemas.microsoft.com/office/powerpoint/2010/main" val="3852600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r>
              <a:rPr lang="en-US" smtClean="0"/>
              <a:t>15/01/2023 - 19/01/2023</a:t>
            </a:r>
            <a:endParaRPr lang="en-GB"/>
          </a:p>
        </p:txBody>
      </p:sp>
      <p:sp>
        <p:nvSpPr>
          <p:cNvPr id="4" name="Footer Placeholder 3"/>
          <p:cNvSpPr>
            <a:spLocks noGrp="1"/>
          </p:cNvSpPr>
          <p:nvPr>
            <p:ph type="ftr" sz="quarter" idx="11"/>
          </p:nvPr>
        </p:nvSpPr>
        <p:spPr/>
        <p:txBody>
          <a:bodyPr/>
          <a:lstStyle/>
          <a:p>
            <a:r>
              <a:rPr lang="en-GB" smtClean="0"/>
              <a:t>CSE 0613-2103, Data Structure</a:t>
            </a:r>
            <a:endParaRPr lang="en-GB"/>
          </a:p>
        </p:txBody>
      </p:sp>
      <p:sp>
        <p:nvSpPr>
          <p:cNvPr id="5" name="Slide Number Placeholder 4"/>
          <p:cNvSpPr>
            <a:spLocks noGrp="1"/>
          </p:cNvSpPr>
          <p:nvPr>
            <p:ph type="sldNum" sz="quarter" idx="12"/>
          </p:nvPr>
        </p:nvSpPr>
        <p:spPr/>
        <p:txBody>
          <a:bodyPr/>
          <a:lstStyle/>
          <a:p>
            <a:fld id="{FB035457-B27C-414A-AEF2-A51E5EFE28A0}" type="slidenum">
              <a:rPr lang="en-GB" smtClean="0"/>
              <a:t>‹#›</a:t>
            </a:fld>
            <a:endParaRPr lang="en-GB"/>
          </a:p>
        </p:txBody>
      </p:sp>
    </p:spTree>
    <p:extLst>
      <p:ext uri="{BB962C8B-B14F-4D97-AF65-F5344CB8AC3E}">
        <p14:creationId xmlns:p14="http://schemas.microsoft.com/office/powerpoint/2010/main" val="3303788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15/01/2023 - 19/01/2023</a:t>
            </a:r>
            <a:endParaRPr lang="en-GB"/>
          </a:p>
        </p:txBody>
      </p:sp>
      <p:sp>
        <p:nvSpPr>
          <p:cNvPr id="3" name="Footer Placeholder 2"/>
          <p:cNvSpPr>
            <a:spLocks noGrp="1"/>
          </p:cNvSpPr>
          <p:nvPr>
            <p:ph type="ftr" sz="quarter" idx="11"/>
          </p:nvPr>
        </p:nvSpPr>
        <p:spPr/>
        <p:txBody>
          <a:bodyPr/>
          <a:lstStyle/>
          <a:p>
            <a:r>
              <a:rPr lang="en-GB" smtClean="0"/>
              <a:t>CSE 0613-2103, Data Structure</a:t>
            </a:r>
            <a:endParaRPr lang="en-GB"/>
          </a:p>
        </p:txBody>
      </p:sp>
      <p:sp>
        <p:nvSpPr>
          <p:cNvPr id="4" name="Slide Number Placeholder 3"/>
          <p:cNvSpPr>
            <a:spLocks noGrp="1"/>
          </p:cNvSpPr>
          <p:nvPr>
            <p:ph type="sldNum" sz="quarter" idx="12"/>
          </p:nvPr>
        </p:nvSpPr>
        <p:spPr/>
        <p:txBody>
          <a:bodyPr/>
          <a:lstStyle/>
          <a:p>
            <a:fld id="{FB035457-B27C-414A-AEF2-A51E5EFE28A0}" type="slidenum">
              <a:rPr lang="en-GB" smtClean="0"/>
              <a:t>‹#›</a:t>
            </a:fld>
            <a:endParaRPr lang="en-GB"/>
          </a:p>
        </p:txBody>
      </p:sp>
    </p:spTree>
    <p:extLst>
      <p:ext uri="{BB962C8B-B14F-4D97-AF65-F5344CB8AC3E}">
        <p14:creationId xmlns:p14="http://schemas.microsoft.com/office/powerpoint/2010/main" val="1535836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r>
              <a:rPr lang="en-US" smtClean="0"/>
              <a:t>15/01/2023 - 19/01/2023</a:t>
            </a:r>
            <a:endParaRPr lang="en-GB"/>
          </a:p>
        </p:txBody>
      </p:sp>
      <p:sp>
        <p:nvSpPr>
          <p:cNvPr id="6" name="Footer Placeholder 5"/>
          <p:cNvSpPr>
            <a:spLocks noGrp="1"/>
          </p:cNvSpPr>
          <p:nvPr>
            <p:ph type="ftr" sz="quarter" idx="11"/>
          </p:nvPr>
        </p:nvSpPr>
        <p:spPr/>
        <p:txBody>
          <a:bodyPr/>
          <a:lstStyle/>
          <a:p>
            <a:r>
              <a:rPr lang="en-GB" smtClean="0"/>
              <a:t>CSE 0613-2103, Data Structure</a:t>
            </a:r>
            <a:endParaRPr lang="en-GB"/>
          </a:p>
        </p:txBody>
      </p:sp>
      <p:sp>
        <p:nvSpPr>
          <p:cNvPr id="7" name="Slide Number Placeholder 6"/>
          <p:cNvSpPr>
            <a:spLocks noGrp="1"/>
          </p:cNvSpPr>
          <p:nvPr>
            <p:ph type="sldNum" sz="quarter" idx="12"/>
          </p:nvPr>
        </p:nvSpPr>
        <p:spPr/>
        <p:txBody>
          <a:bodyPr/>
          <a:lstStyle/>
          <a:p>
            <a:fld id="{FB035457-B27C-414A-AEF2-A51E5EFE28A0}" type="slidenum">
              <a:rPr lang="en-GB" smtClean="0"/>
              <a:t>‹#›</a:t>
            </a:fld>
            <a:endParaRPr lang="en-GB"/>
          </a:p>
        </p:txBody>
      </p:sp>
    </p:spTree>
    <p:extLst>
      <p:ext uri="{BB962C8B-B14F-4D97-AF65-F5344CB8AC3E}">
        <p14:creationId xmlns:p14="http://schemas.microsoft.com/office/powerpoint/2010/main" val="1606053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r>
              <a:rPr lang="en-US" smtClean="0"/>
              <a:t>15/01/2023 - 19/01/2023</a:t>
            </a:r>
            <a:endParaRPr lang="en-GB"/>
          </a:p>
        </p:txBody>
      </p:sp>
      <p:sp>
        <p:nvSpPr>
          <p:cNvPr id="6" name="Footer Placeholder 5"/>
          <p:cNvSpPr>
            <a:spLocks noGrp="1"/>
          </p:cNvSpPr>
          <p:nvPr>
            <p:ph type="ftr" sz="quarter" idx="11"/>
          </p:nvPr>
        </p:nvSpPr>
        <p:spPr/>
        <p:txBody>
          <a:bodyPr/>
          <a:lstStyle/>
          <a:p>
            <a:r>
              <a:rPr lang="en-GB" smtClean="0"/>
              <a:t>CSE 0613-2103, Data Structure</a:t>
            </a:r>
            <a:endParaRPr lang="en-GB"/>
          </a:p>
        </p:txBody>
      </p:sp>
      <p:sp>
        <p:nvSpPr>
          <p:cNvPr id="7" name="Slide Number Placeholder 6"/>
          <p:cNvSpPr>
            <a:spLocks noGrp="1"/>
          </p:cNvSpPr>
          <p:nvPr>
            <p:ph type="sldNum" sz="quarter" idx="12"/>
          </p:nvPr>
        </p:nvSpPr>
        <p:spPr/>
        <p:txBody>
          <a:bodyPr/>
          <a:lstStyle/>
          <a:p>
            <a:fld id="{FB035457-B27C-414A-AEF2-A51E5EFE28A0}" type="slidenum">
              <a:rPr lang="en-GB" smtClean="0"/>
              <a:t>‹#›</a:t>
            </a:fld>
            <a:endParaRPr lang="en-GB"/>
          </a:p>
        </p:txBody>
      </p:sp>
    </p:spTree>
    <p:extLst>
      <p:ext uri="{BB962C8B-B14F-4D97-AF65-F5344CB8AC3E}">
        <p14:creationId xmlns:p14="http://schemas.microsoft.com/office/powerpoint/2010/main" val="4158444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15/01/2023 - 19/01/2023</a:t>
            </a:r>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t>CSE 0613-2103, Data Structure</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035457-B27C-414A-AEF2-A51E5EFE28A0}" type="slidenum">
              <a:rPr lang="en-GB" smtClean="0"/>
              <a:t>‹#›</a:t>
            </a:fld>
            <a:endParaRPr lang="en-GB"/>
          </a:p>
        </p:txBody>
      </p:sp>
    </p:spTree>
    <p:extLst>
      <p:ext uri="{BB962C8B-B14F-4D97-AF65-F5344CB8AC3E}">
        <p14:creationId xmlns:p14="http://schemas.microsoft.com/office/powerpoint/2010/main" val="78592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2999" y="688158"/>
            <a:ext cx="10671142" cy="1131215"/>
          </a:xfrm>
        </p:spPr>
        <p:txBody>
          <a:bodyPr>
            <a:normAutofit fontScale="90000"/>
          </a:bodyPr>
          <a:lstStyle/>
          <a:p>
            <a:r>
              <a:rPr lang="en-GB" sz="8000" b="1" dirty="0" smtClean="0"/>
              <a:t>Data Structure </a:t>
            </a:r>
            <a:endParaRPr lang="en-GB" b="1" dirty="0">
              <a:solidFill>
                <a:srgbClr val="FF0000"/>
              </a:solidFill>
            </a:endParaRPr>
          </a:p>
        </p:txBody>
      </p:sp>
      <p:sp>
        <p:nvSpPr>
          <p:cNvPr id="3" name="Subtitle 2"/>
          <p:cNvSpPr>
            <a:spLocks noGrp="1"/>
          </p:cNvSpPr>
          <p:nvPr>
            <p:ph type="subTitle" idx="1"/>
          </p:nvPr>
        </p:nvSpPr>
        <p:spPr>
          <a:xfrm>
            <a:off x="1769097" y="4788816"/>
            <a:ext cx="9144000" cy="1508289"/>
          </a:xfrm>
        </p:spPr>
        <p:txBody>
          <a:bodyPr>
            <a:normAutofit fontScale="92500" lnSpcReduction="20000"/>
          </a:bodyPr>
          <a:lstStyle/>
          <a:p>
            <a:r>
              <a:rPr lang="en-GB" sz="3200" b="1" dirty="0" smtClean="0"/>
              <a:t>Mohammad Gazi Golam Faruque</a:t>
            </a:r>
          </a:p>
          <a:p>
            <a:r>
              <a:rPr lang="en-GB" smtClean="0"/>
              <a:t>Associate </a:t>
            </a:r>
            <a:r>
              <a:rPr lang="en-GB" dirty="0" smtClean="0"/>
              <a:t>Professor</a:t>
            </a:r>
          </a:p>
          <a:p>
            <a:r>
              <a:rPr lang="en-GB" dirty="0" smtClean="0"/>
              <a:t>Department of Computer Science and Engineering</a:t>
            </a:r>
          </a:p>
          <a:p>
            <a:r>
              <a:rPr lang="en-GB" b="1" cap="all" dirty="0"/>
              <a:t>KHWAJA YUNUS ALI UNIVERSITY</a:t>
            </a:r>
          </a:p>
          <a:p>
            <a:endParaRPr lang="en-GB" dirty="0"/>
          </a:p>
        </p:txBody>
      </p:sp>
      <p:sp>
        <p:nvSpPr>
          <p:cNvPr id="4" name="TextBox 3"/>
          <p:cNvSpPr txBox="1"/>
          <p:nvPr/>
        </p:nvSpPr>
        <p:spPr>
          <a:xfrm>
            <a:off x="1891646" y="2620651"/>
            <a:ext cx="9021451" cy="923330"/>
          </a:xfrm>
          <a:prstGeom prst="rect">
            <a:avLst/>
          </a:prstGeom>
          <a:noFill/>
        </p:spPr>
        <p:txBody>
          <a:bodyPr wrap="square" rtlCol="0">
            <a:spAutoFit/>
          </a:bodyPr>
          <a:lstStyle/>
          <a:p>
            <a:pPr algn="ctr"/>
            <a:r>
              <a:rPr lang="en-GB" sz="5400" b="1" dirty="0" smtClean="0">
                <a:solidFill>
                  <a:srgbClr val="FF0000"/>
                </a:solidFill>
              </a:rPr>
              <a:t>Linked List</a:t>
            </a:r>
            <a:endParaRPr lang="en-GB" sz="5400" dirty="0"/>
          </a:p>
        </p:txBody>
      </p:sp>
    </p:spTree>
    <p:extLst>
      <p:ext uri="{BB962C8B-B14F-4D97-AF65-F5344CB8AC3E}">
        <p14:creationId xmlns:p14="http://schemas.microsoft.com/office/powerpoint/2010/main" val="6397628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78288"/>
          </a:xfrm>
        </p:spPr>
        <p:txBody>
          <a:bodyPr/>
          <a:lstStyle/>
          <a:p>
            <a:r>
              <a:rPr lang="en-GB" sz="4000" b="1" dirty="0"/>
              <a:t>TRAVERSING A LINKED LIST (</a:t>
            </a:r>
            <a:r>
              <a:rPr lang="en-GB" sz="4000" b="1" dirty="0" smtClean="0"/>
              <a:t>Algorithm Application)</a:t>
            </a:r>
            <a:endParaRPr lang="en-GB" dirty="0"/>
          </a:p>
        </p:txBody>
      </p:sp>
      <p:pic>
        <p:nvPicPr>
          <p:cNvPr id="7" name="Content Placeholder 6"/>
          <p:cNvPicPr>
            <a:picLocks noGrp="1" noChangeAspect="1"/>
          </p:cNvPicPr>
          <p:nvPr>
            <p:ph idx="1"/>
          </p:nvPr>
        </p:nvPicPr>
        <p:blipFill>
          <a:blip r:embed="rId2"/>
          <a:stretch>
            <a:fillRect/>
          </a:stretch>
        </p:blipFill>
        <p:spPr>
          <a:xfrm>
            <a:off x="932468" y="1243413"/>
            <a:ext cx="7966435" cy="2477063"/>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10</a:t>
            </a:fld>
            <a:endParaRPr lang="en-GB"/>
          </a:p>
        </p:txBody>
      </p:sp>
      <p:pic>
        <p:nvPicPr>
          <p:cNvPr id="8" name="Picture 7"/>
          <p:cNvPicPr>
            <a:picLocks noChangeAspect="1"/>
          </p:cNvPicPr>
          <p:nvPr/>
        </p:nvPicPr>
        <p:blipFill>
          <a:blip r:embed="rId3"/>
          <a:stretch>
            <a:fillRect/>
          </a:stretch>
        </p:blipFill>
        <p:spPr>
          <a:xfrm>
            <a:off x="3407978" y="3720476"/>
            <a:ext cx="7945822" cy="2635874"/>
          </a:xfrm>
          <a:prstGeom prst="rect">
            <a:avLst/>
          </a:prstGeom>
        </p:spPr>
      </p:pic>
    </p:spTree>
    <p:extLst>
      <p:ext uri="{BB962C8B-B14F-4D97-AF65-F5344CB8AC3E}">
        <p14:creationId xmlns:p14="http://schemas.microsoft.com/office/powerpoint/2010/main" val="1126926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SEARCHING A LINKED LIST</a:t>
            </a:r>
          </a:p>
        </p:txBody>
      </p:sp>
      <p:sp>
        <p:nvSpPr>
          <p:cNvPr id="3" name="Content Placeholder 2"/>
          <p:cNvSpPr>
            <a:spLocks noGrp="1"/>
          </p:cNvSpPr>
          <p:nvPr>
            <p:ph idx="1"/>
          </p:nvPr>
        </p:nvSpPr>
        <p:spPr/>
        <p:txBody>
          <a:bodyPr/>
          <a:lstStyle/>
          <a:p>
            <a:r>
              <a:rPr lang="en-GB" dirty="0"/>
              <a:t>LIST Is </a:t>
            </a:r>
            <a:r>
              <a:rPr lang="en-GB" dirty="0" smtClean="0"/>
              <a:t>Unsorted</a:t>
            </a:r>
          </a:p>
          <a:p>
            <a:endParaRPr lang="en-GB" dirty="0"/>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11</a:t>
            </a:fld>
            <a:endParaRPr lang="en-GB"/>
          </a:p>
        </p:txBody>
      </p:sp>
      <p:pic>
        <p:nvPicPr>
          <p:cNvPr id="7" name="Picture 6"/>
          <p:cNvPicPr>
            <a:picLocks noChangeAspect="1"/>
          </p:cNvPicPr>
          <p:nvPr/>
        </p:nvPicPr>
        <p:blipFill>
          <a:blip r:embed="rId2"/>
          <a:stretch>
            <a:fillRect/>
          </a:stretch>
        </p:blipFill>
        <p:spPr>
          <a:xfrm>
            <a:off x="1129412" y="2310059"/>
            <a:ext cx="10224387" cy="4042279"/>
          </a:xfrm>
          <a:prstGeom prst="rect">
            <a:avLst/>
          </a:prstGeom>
        </p:spPr>
      </p:pic>
    </p:spTree>
    <p:extLst>
      <p:ext uri="{BB962C8B-B14F-4D97-AF65-F5344CB8AC3E}">
        <p14:creationId xmlns:p14="http://schemas.microsoft.com/office/powerpoint/2010/main" val="1770157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SEARCHING A LINKED </a:t>
            </a:r>
            <a:r>
              <a:rPr lang="en-GB" b="1" dirty="0" smtClean="0"/>
              <a:t>LIST (Unsorted)</a:t>
            </a:r>
            <a:endParaRPr lang="en-GB" dirty="0"/>
          </a:p>
        </p:txBody>
      </p:sp>
      <p:pic>
        <p:nvPicPr>
          <p:cNvPr id="7" name="Content Placeholder 6"/>
          <p:cNvPicPr>
            <a:picLocks noGrp="1" noChangeAspect="1"/>
          </p:cNvPicPr>
          <p:nvPr>
            <p:ph idx="1"/>
          </p:nvPr>
        </p:nvPicPr>
        <p:blipFill>
          <a:blip r:embed="rId2"/>
          <a:stretch>
            <a:fillRect/>
          </a:stretch>
        </p:blipFill>
        <p:spPr>
          <a:xfrm>
            <a:off x="838200" y="1553093"/>
            <a:ext cx="10515600" cy="4760068"/>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12</a:t>
            </a:fld>
            <a:endParaRPr lang="en-GB"/>
          </a:p>
        </p:txBody>
      </p:sp>
    </p:spTree>
    <p:extLst>
      <p:ext uri="{BB962C8B-B14F-4D97-AF65-F5344CB8AC3E}">
        <p14:creationId xmlns:p14="http://schemas.microsoft.com/office/powerpoint/2010/main" val="2962108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SEARCHING A LINKED LIST </a:t>
            </a:r>
            <a:r>
              <a:rPr lang="en-GB" b="1" dirty="0" smtClean="0"/>
              <a:t>(Sorted</a:t>
            </a:r>
            <a:r>
              <a:rPr lang="en-GB" b="1" dirty="0"/>
              <a:t>)</a:t>
            </a:r>
            <a:endParaRPr lang="en-GB" dirty="0"/>
          </a:p>
        </p:txBody>
      </p:sp>
      <p:pic>
        <p:nvPicPr>
          <p:cNvPr id="7" name="Content Placeholder 6"/>
          <p:cNvPicPr>
            <a:picLocks noGrp="1" noChangeAspect="1"/>
          </p:cNvPicPr>
          <p:nvPr>
            <p:ph idx="1"/>
          </p:nvPr>
        </p:nvPicPr>
        <p:blipFill>
          <a:blip r:embed="rId2"/>
          <a:stretch>
            <a:fillRect/>
          </a:stretch>
        </p:blipFill>
        <p:spPr>
          <a:xfrm>
            <a:off x="838199" y="1690687"/>
            <a:ext cx="9022238" cy="4862895"/>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13</a:t>
            </a:fld>
            <a:endParaRPr lang="en-GB"/>
          </a:p>
        </p:txBody>
      </p:sp>
    </p:spTree>
    <p:extLst>
      <p:ext uri="{BB962C8B-B14F-4D97-AF65-F5344CB8AC3E}">
        <p14:creationId xmlns:p14="http://schemas.microsoft.com/office/powerpoint/2010/main" val="862238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000" b="1" dirty="0"/>
              <a:t>MEMORY </a:t>
            </a:r>
            <a:r>
              <a:rPr lang="en-GB" sz="4000" b="1" dirty="0" smtClean="0"/>
              <a:t>ALLOCATION: </a:t>
            </a:r>
            <a:r>
              <a:rPr lang="en-GB" sz="4000" b="1" dirty="0"/>
              <a:t>GARBAGE COLLECTION</a:t>
            </a:r>
            <a:endParaRPr lang="en-GB" b="1" dirty="0"/>
          </a:p>
        </p:txBody>
      </p:sp>
      <p:sp>
        <p:nvSpPr>
          <p:cNvPr id="3" name="Content Placeholder 2"/>
          <p:cNvSpPr>
            <a:spLocks noGrp="1"/>
          </p:cNvSpPr>
          <p:nvPr>
            <p:ph idx="1"/>
          </p:nvPr>
        </p:nvSpPr>
        <p:spPr>
          <a:xfrm>
            <a:off x="838200" y="1825625"/>
            <a:ext cx="5374064" cy="4351338"/>
          </a:xfrm>
        </p:spPr>
        <p:txBody>
          <a:bodyPr/>
          <a:lstStyle/>
          <a:p>
            <a:r>
              <a:rPr lang="en-GB" dirty="0"/>
              <a:t>Together with the linked lists in memory, a special list is maintained which consists of unused memory cells. This list, which has its own pointer, is called the list of available space or the free-storage list or the free pool</a:t>
            </a:r>
            <a:r>
              <a:rPr lang="en-GB" dirty="0" smtClean="0"/>
              <a:t>.</a:t>
            </a:r>
          </a:p>
          <a:p>
            <a:endParaRPr lang="en-GB" dirty="0"/>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14</a:t>
            </a:fld>
            <a:endParaRPr lang="en-GB"/>
          </a:p>
        </p:txBody>
      </p:sp>
      <p:pic>
        <p:nvPicPr>
          <p:cNvPr id="7" name="Picture 6"/>
          <p:cNvPicPr>
            <a:picLocks noChangeAspect="1"/>
          </p:cNvPicPr>
          <p:nvPr/>
        </p:nvPicPr>
        <p:blipFill>
          <a:blip r:embed="rId2"/>
          <a:stretch>
            <a:fillRect/>
          </a:stretch>
        </p:blipFill>
        <p:spPr>
          <a:xfrm>
            <a:off x="7105501" y="1870075"/>
            <a:ext cx="4395199" cy="4657165"/>
          </a:xfrm>
          <a:prstGeom prst="rect">
            <a:avLst/>
          </a:prstGeom>
        </p:spPr>
      </p:pic>
    </p:spTree>
    <p:extLst>
      <p:ext uri="{BB962C8B-B14F-4D97-AF65-F5344CB8AC3E}">
        <p14:creationId xmlns:p14="http://schemas.microsoft.com/office/powerpoint/2010/main" val="2510978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INSERTION INTO A LINKED LIST</a:t>
            </a:r>
          </a:p>
        </p:txBody>
      </p:sp>
      <p:sp>
        <p:nvSpPr>
          <p:cNvPr id="3" name="Content Placeholder 2"/>
          <p:cNvSpPr>
            <a:spLocks noGrp="1"/>
          </p:cNvSpPr>
          <p:nvPr>
            <p:ph idx="1"/>
          </p:nvPr>
        </p:nvSpPr>
        <p:spPr>
          <a:xfrm>
            <a:off x="838200" y="1480008"/>
            <a:ext cx="10515600" cy="4696955"/>
          </a:xfrm>
        </p:spPr>
        <p:txBody>
          <a:bodyPr/>
          <a:lstStyle/>
          <a:p>
            <a:r>
              <a:rPr lang="en-GB" dirty="0"/>
              <a:t>Let LIST be a linked list with successive nodes A and B, as pictured in Fig. 5.14(a). Suppose a node N is to be inserted into the list between nodes A and B. The schematic diagram of such an insertion appears in Fig. 5.14(b). That is, node A now points to the new node N, and node N points to node B, to which A previously pointed. </a:t>
            </a:r>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15</a:t>
            </a:fld>
            <a:endParaRPr lang="en-GB"/>
          </a:p>
        </p:txBody>
      </p:sp>
      <p:pic>
        <p:nvPicPr>
          <p:cNvPr id="7" name="Picture 6"/>
          <p:cNvPicPr>
            <a:picLocks noChangeAspect="1"/>
          </p:cNvPicPr>
          <p:nvPr/>
        </p:nvPicPr>
        <p:blipFill>
          <a:blip r:embed="rId2"/>
          <a:stretch>
            <a:fillRect/>
          </a:stretch>
        </p:blipFill>
        <p:spPr>
          <a:xfrm>
            <a:off x="3299139" y="3617862"/>
            <a:ext cx="8054661" cy="2738488"/>
          </a:xfrm>
          <a:prstGeom prst="rect">
            <a:avLst/>
          </a:prstGeom>
        </p:spPr>
      </p:pic>
    </p:spTree>
    <p:extLst>
      <p:ext uri="{BB962C8B-B14F-4D97-AF65-F5344CB8AC3E}">
        <p14:creationId xmlns:p14="http://schemas.microsoft.com/office/powerpoint/2010/main" val="1633338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a:t>INSERTION INTO A LINKED LIST</a:t>
            </a:r>
            <a:endParaRPr lang="en-GB"/>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16</a:t>
            </a:fld>
            <a:endParaRPr lang="en-GB"/>
          </a:p>
        </p:txBody>
      </p:sp>
      <p:sp>
        <p:nvSpPr>
          <p:cNvPr id="8" name="Content Placeholder 7"/>
          <p:cNvSpPr>
            <a:spLocks noGrp="1"/>
          </p:cNvSpPr>
          <p:nvPr>
            <p:ph idx="1"/>
          </p:nvPr>
        </p:nvSpPr>
        <p:spPr/>
        <p:txBody>
          <a:bodyPr/>
          <a:lstStyle/>
          <a:p>
            <a:endParaRPr lang="en-GB"/>
          </a:p>
        </p:txBody>
      </p:sp>
      <p:pic>
        <p:nvPicPr>
          <p:cNvPr id="9" name="Picture 8"/>
          <p:cNvPicPr>
            <a:picLocks noChangeAspect="1"/>
          </p:cNvPicPr>
          <p:nvPr/>
        </p:nvPicPr>
        <p:blipFill>
          <a:blip r:embed="rId2"/>
          <a:stretch>
            <a:fillRect/>
          </a:stretch>
        </p:blipFill>
        <p:spPr>
          <a:xfrm>
            <a:off x="838200" y="1825625"/>
            <a:ext cx="10515600" cy="4560367"/>
          </a:xfrm>
          <a:prstGeom prst="rect">
            <a:avLst/>
          </a:prstGeom>
        </p:spPr>
      </p:pic>
    </p:spTree>
    <p:extLst>
      <p:ext uri="{BB962C8B-B14F-4D97-AF65-F5344CB8AC3E}">
        <p14:creationId xmlns:p14="http://schemas.microsoft.com/office/powerpoint/2010/main" val="1749547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Inserting at the Beginning of a List</a:t>
            </a:r>
          </a:p>
        </p:txBody>
      </p:sp>
      <p:pic>
        <p:nvPicPr>
          <p:cNvPr id="7" name="Content Placeholder 6"/>
          <p:cNvPicPr>
            <a:picLocks noGrp="1" noChangeAspect="1"/>
          </p:cNvPicPr>
          <p:nvPr>
            <p:ph idx="1"/>
          </p:nvPr>
        </p:nvPicPr>
        <p:blipFill>
          <a:blip r:embed="rId2"/>
          <a:stretch>
            <a:fillRect/>
          </a:stretch>
        </p:blipFill>
        <p:spPr>
          <a:xfrm>
            <a:off x="838200" y="1690687"/>
            <a:ext cx="10515600" cy="4613509"/>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17</a:t>
            </a:fld>
            <a:endParaRPr lang="en-GB"/>
          </a:p>
        </p:txBody>
      </p:sp>
    </p:spTree>
    <p:extLst>
      <p:ext uri="{BB962C8B-B14F-4D97-AF65-F5344CB8AC3E}">
        <p14:creationId xmlns:p14="http://schemas.microsoft.com/office/powerpoint/2010/main" val="2856537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Inserting at the Beginning of a List</a:t>
            </a:r>
            <a:endParaRPr lang="en-GB" dirty="0"/>
          </a:p>
        </p:txBody>
      </p:sp>
      <p:pic>
        <p:nvPicPr>
          <p:cNvPr id="7" name="Content Placeholder 6"/>
          <p:cNvPicPr>
            <a:picLocks noGrp="1" noChangeAspect="1"/>
          </p:cNvPicPr>
          <p:nvPr>
            <p:ph idx="1"/>
          </p:nvPr>
        </p:nvPicPr>
        <p:blipFill>
          <a:blip r:embed="rId2"/>
          <a:stretch>
            <a:fillRect/>
          </a:stretch>
        </p:blipFill>
        <p:spPr>
          <a:xfrm>
            <a:off x="838200" y="1949888"/>
            <a:ext cx="9653833" cy="4368627"/>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18</a:t>
            </a:fld>
            <a:endParaRPr lang="en-GB"/>
          </a:p>
        </p:txBody>
      </p:sp>
    </p:spTree>
    <p:extLst>
      <p:ext uri="{BB962C8B-B14F-4D97-AF65-F5344CB8AC3E}">
        <p14:creationId xmlns:p14="http://schemas.microsoft.com/office/powerpoint/2010/main" val="30036673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Inserting after a Given Node</a:t>
            </a:r>
          </a:p>
        </p:txBody>
      </p:sp>
      <p:pic>
        <p:nvPicPr>
          <p:cNvPr id="7" name="Content Placeholder 6"/>
          <p:cNvPicPr>
            <a:picLocks noGrp="1" noChangeAspect="1"/>
          </p:cNvPicPr>
          <p:nvPr>
            <p:ph idx="1"/>
          </p:nvPr>
        </p:nvPicPr>
        <p:blipFill>
          <a:blip r:embed="rId2"/>
          <a:stretch>
            <a:fillRect/>
          </a:stretch>
        </p:blipFill>
        <p:spPr>
          <a:xfrm>
            <a:off x="838200" y="1437800"/>
            <a:ext cx="10515600" cy="4881397"/>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a:xfrm>
            <a:off x="4038600" y="6393294"/>
            <a:ext cx="4114800" cy="365125"/>
          </a:xfrm>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19</a:t>
            </a:fld>
            <a:endParaRPr lang="en-GB"/>
          </a:p>
        </p:txBody>
      </p:sp>
    </p:spTree>
    <p:extLst>
      <p:ext uri="{BB962C8B-B14F-4D97-AF65-F5344CB8AC3E}">
        <p14:creationId xmlns:p14="http://schemas.microsoft.com/office/powerpoint/2010/main" val="15215755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smtClean="0"/>
              <a:t>Related CLOs</a:t>
            </a:r>
            <a:endParaRPr lang="en-GB" b="1"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76736662"/>
              </p:ext>
            </p:extLst>
          </p:nvPr>
        </p:nvGraphicFramePr>
        <p:xfrm>
          <a:off x="909637" y="1690688"/>
          <a:ext cx="10444163" cy="4661916"/>
        </p:xfrm>
        <a:graphic>
          <a:graphicData uri="http://schemas.openxmlformats.org/drawingml/2006/table">
            <a:tbl>
              <a:tblPr firstRow="1" firstCol="1" bandRow="1">
                <a:tableStyleId>{5C22544A-7EE6-4342-B048-85BDC9FD1C3A}</a:tableStyleId>
              </a:tblPr>
              <a:tblGrid>
                <a:gridCol w="991668">
                  <a:extLst>
                    <a:ext uri="{9D8B030D-6E8A-4147-A177-3AD203B41FA5}">
                      <a16:colId xmlns:a16="http://schemas.microsoft.com/office/drawing/2014/main" val="1416169543"/>
                    </a:ext>
                  </a:extLst>
                </a:gridCol>
                <a:gridCol w="7504074">
                  <a:extLst>
                    <a:ext uri="{9D8B030D-6E8A-4147-A177-3AD203B41FA5}">
                      <a16:colId xmlns:a16="http://schemas.microsoft.com/office/drawing/2014/main" val="3924398008"/>
                    </a:ext>
                  </a:extLst>
                </a:gridCol>
                <a:gridCol w="1948421">
                  <a:extLst>
                    <a:ext uri="{9D8B030D-6E8A-4147-A177-3AD203B41FA5}">
                      <a16:colId xmlns:a16="http://schemas.microsoft.com/office/drawing/2014/main" val="506390581"/>
                    </a:ext>
                  </a:extLst>
                </a:gridCol>
              </a:tblGrid>
              <a:tr h="0">
                <a:tc gridSpan="3">
                  <a:txBody>
                    <a:bodyPr/>
                    <a:lstStyle/>
                    <a:p>
                      <a:pPr algn="ctr">
                        <a:lnSpc>
                          <a:spcPct val="115000"/>
                        </a:lnSpc>
                        <a:spcAft>
                          <a:spcPts val="0"/>
                        </a:spcAft>
                      </a:pPr>
                      <a:r>
                        <a:rPr lang="en-US" sz="2400" dirty="0">
                          <a:effectLst/>
                        </a:rPr>
                        <a:t>Course Learning Outcome (CLO)</a:t>
                      </a:r>
                      <a:endParaRPr lang="en-GB"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740658467"/>
                  </a:ext>
                </a:extLst>
              </a:tr>
              <a:tr h="0">
                <a:tc>
                  <a:txBody>
                    <a:bodyPr/>
                    <a:lstStyle/>
                    <a:p>
                      <a:pPr algn="ctr">
                        <a:lnSpc>
                          <a:spcPct val="115000"/>
                        </a:lnSpc>
                        <a:spcAft>
                          <a:spcPts val="0"/>
                        </a:spcAft>
                      </a:pPr>
                      <a:r>
                        <a:rPr lang="en-US" sz="2200" dirty="0">
                          <a:effectLst/>
                        </a:rPr>
                        <a:t>CLOs</a:t>
                      </a:r>
                      <a:endParaRPr lang="en-GB"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nSpc>
                          <a:spcPct val="115000"/>
                        </a:lnSpc>
                        <a:spcAft>
                          <a:spcPts val="0"/>
                        </a:spcAft>
                      </a:pPr>
                      <a:r>
                        <a:rPr lang="en-US" sz="2200" dirty="0">
                          <a:effectLst/>
                        </a:rPr>
                        <a:t>After successful completing this course, students will be able to.</a:t>
                      </a:r>
                      <a:endParaRPr lang="en-GB"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200">
                          <a:effectLst/>
                        </a:rPr>
                        <a:t>PLO Mapping</a:t>
                      </a:r>
                      <a:endParaRPr lang="en-GB"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2278040"/>
                  </a:ext>
                </a:extLst>
              </a:tr>
              <a:tr h="0">
                <a:tc>
                  <a:txBody>
                    <a:bodyPr/>
                    <a:lstStyle/>
                    <a:p>
                      <a:pPr algn="ctr">
                        <a:lnSpc>
                          <a:spcPct val="115000"/>
                        </a:lnSpc>
                        <a:spcAft>
                          <a:spcPts val="0"/>
                        </a:spcAft>
                      </a:pPr>
                      <a:r>
                        <a:rPr lang="en-US" sz="2200" dirty="0">
                          <a:solidFill>
                            <a:srgbClr val="FF0000"/>
                          </a:solidFill>
                          <a:effectLst/>
                        </a:rPr>
                        <a:t>CLO1</a:t>
                      </a:r>
                      <a:endParaRPr lang="en-GB" sz="22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solidFill>
                      <a:schemeClr val="accent1">
                        <a:alpha val="71000"/>
                      </a:schemeClr>
                    </a:solidFill>
                  </a:tcPr>
                </a:tc>
                <a:tc>
                  <a:txBody>
                    <a:bodyPr/>
                    <a:lstStyle/>
                    <a:p>
                      <a:pPr>
                        <a:lnSpc>
                          <a:spcPct val="115000"/>
                        </a:lnSpc>
                        <a:spcAft>
                          <a:spcPts val="0"/>
                        </a:spcAft>
                      </a:pPr>
                      <a:r>
                        <a:rPr lang="en-US" sz="2200" dirty="0">
                          <a:solidFill>
                            <a:schemeClr val="tx1"/>
                          </a:solidFill>
                          <a:effectLst/>
                        </a:rPr>
                        <a:t>Understand the concept of data structures to apply the algorithm for solving problems.</a:t>
                      </a:r>
                      <a:endParaRPr lang="en-GB" sz="2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accent1">
                        <a:alpha val="71000"/>
                      </a:schemeClr>
                    </a:solidFill>
                  </a:tcPr>
                </a:tc>
                <a:tc>
                  <a:txBody>
                    <a:bodyPr/>
                    <a:lstStyle/>
                    <a:p>
                      <a:pPr algn="ctr">
                        <a:lnSpc>
                          <a:spcPct val="115000"/>
                        </a:lnSpc>
                        <a:spcAft>
                          <a:spcPts val="0"/>
                        </a:spcAft>
                      </a:pPr>
                      <a:r>
                        <a:rPr lang="en-US" sz="2200" dirty="0">
                          <a:solidFill>
                            <a:srgbClr val="FF0000"/>
                          </a:solidFill>
                          <a:effectLst/>
                        </a:rPr>
                        <a:t>PO1, PO2</a:t>
                      </a:r>
                      <a:endParaRPr lang="en-GB" sz="22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solidFill>
                      <a:schemeClr val="accent1">
                        <a:alpha val="71000"/>
                      </a:schemeClr>
                    </a:solidFill>
                  </a:tcPr>
                </a:tc>
                <a:extLst>
                  <a:ext uri="{0D108BD9-81ED-4DB2-BD59-A6C34878D82A}">
                    <a16:rowId xmlns:a16="http://schemas.microsoft.com/office/drawing/2014/main" val="1780517912"/>
                  </a:ext>
                </a:extLst>
              </a:tr>
              <a:tr h="0">
                <a:tc>
                  <a:txBody>
                    <a:bodyPr/>
                    <a:lstStyle/>
                    <a:p>
                      <a:pPr algn="ctr">
                        <a:lnSpc>
                          <a:spcPct val="115000"/>
                        </a:lnSpc>
                        <a:spcAft>
                          <a:spcPts val="0"/>
                        </a:spcAft>
                      </a:pPr>
                      <a:r>
                        <a:rPr lang="en-US" sz="2200">
                          <a:effectLst/>
                        </a:rPr>
                        <a:t>CLO2</a:t>
                      </a:r>
                      <a:endParaRPr lang="en-GB"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2200" dirty="0">
                          <a:solidFill>
                            <a:srgbClr val="FF0000"/>
                          </a:solidFill>
                          <a:effectLst/>
                        </a:rPr>
                        <a:t>Choose a suitable algorithm to organize the data in several structure in computer.</a:t>
                      </a:r>
                      <a:endParaRPr lang="en-GB" sz="22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effectLst/>
                        </a:rPr>
                        <a:t>PO4, PO5</a:t>
                      </a:r>
                      <a:endParaRPr lang="en-GB"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60325660"/>
                  </a:ext>
                </a:extLst>
              </a:tr>
              <a:tr h="0">
                <a:tc>
                  <a:txBody>
                    <a:bodyPr/>
                    <a:lstStyle/>
                    <a:p>
                      <a:pPr algn="ctr">
                        <a:lnSpc>
                          <a:spcPct val="115000"/>
                        </a:lnSpc>
                        <a:spcAft>
                          <a:spcPts val="0"/>
                        </a:spcAft>
                      </a:pPr>
                      <a:r>
                        <a:rPr lang="en-US" sz="2200">
                          <a:effectLst/>
                        </a:rPr>
                        <a:t>CLO3</a:t>
                      </a:r>
                      <a:endParaRPr lang="en-GB"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2200" dirty="0">
                          <a:solidFill>
                            <a:srgbClr val="FF0000"/>
                          </a:solidFill>
                          <a:effectLst/>
                        </a:rPr>
                        <a:t>Implement the various data structure algorithm for solving real-life problems.</a:t>
                      </a:r>
                      <a:endParaRPr lang="en-GB" sz="22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a:effectLst/>
                        </a:rPr>
                        <a:t>PO2, PO3</a:t>
                      </a:r>
                      <a:endParaRPr lang="en-GB"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27826180"/>
                  </a:ext>
                </a:extLst>
              </a:tr>
              <a:tr h="0">
                <a:tc>
                  <a:txBody>
                    <a:bodyPr/>
                    <a:lstStyle/>
                    <a:p>
                      <a:pPr algn="ctr">
                        <a:lnSpc>
                          <a:spcPct val="115000"/>
                        </a:lnSpc>
                        <a:spcAft>
                          <a:spcPts val="0"/>
                        </a:spcAft>
                      </a:pPr>
                      <a:r>
                        <a:rPr lang="en-US" sz="2200">
                          <a:effectLst/>
                        </a:rPr>
                        <a:t>CLO4</a:t>
                      </a:r>
                      <a:endParaRPr lang="en-GB"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2200" dirty="0">
                          <a:effectLst/>
                        </a:rPr>
                        <a:t>Develop the new sustainable data structure to solve the upcoming problems. </a:t>
                      </a:r>
                      <a:endParaRPr lang="en-GB"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effectLst/>
                        </a:rPr>
                        <a:t>PO12</a:t>
                      </a:r>
                      <a:endParaRPr lang="en-GB"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50380920"/>
                  </a:ext>
                </a:extLst>
              </a:tr>
              <a:tr h="0">
                <a:tc>
                  <a:txBody>
                    <a:bodyPr/>
                    <a:lstStyle/>
                    <a:p>
                      <a:pPr algn="ctr">
                        <a:lnSpc>
                          <a:spcPct val="115000"/>
                        </a:lnSpc>
                        <a:spcAft>
                          <a:spcPts val="0"/>
                        </a:spcAft>
                      </a:pPr>
                      <a:r>
                        <a:rPr lang="en-US" sz="2200">
                          <a:effectLst/>
                        </a:rPr>
                        <a:t>CLO5</a:t>
                      </a:r>
                      <a:endParaRPr lang="en-GB" sz="2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15000"/>
                        </a:lnSpc>
                        <a:spcAft>
                          <a:spcPts val="0"/>
                        </a:spcAft>
                      </a:pPr>
                      <a:r>
                        <a:rPr lang="en-US" sz="2200" dirty="0">
                          <a:effectLst/>
                        </a:rPr>
                        <a:t>Explore the various operations of linear, non-linear and dynamic data structures. </a:t>
                      </a:r>
                      <a:endParaRPr lang="en-GB"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2200" dirty="0">
                          <a:effectLst/>
                        </a:rPr>
                        <a:t>PO3, PO12</a:t>
                      </a:r>
                      <a:endParaRPr lang="en-GB" sz="2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55458643"/>
                  </a:ext>
                </a:extLst>
              </a:tr>
            </a:tbl>
          </a:graphicData>
        </a:graphic>
      </p:graphicFrame>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2</a:t>
            </a:fld>
            <a:endParaRPr lang="en-GB"/>
          </a:p>
        </p:txBody>
      </p:sp>
    </p:spTree>
    <p:extLst>
      <p:ext uri="{BB962C8B-B14F-4D97-AF65-F5344CB8AC3E}">
        <p14:creationId xmlns:p14="http://schemas.microsoft.com/office/powerpoint/2010/main" val="15562437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847"/>
            <a:ext cx="10515600" cy="1458119"/>
          </a:xfrm>
        </p:spPr>
        <p:txBody>
          <a:bodyPr/>
          <a:lstStyle/>
          <a:p>
            <a:r>
              <a:rPr lang="en-GB" b="1" dirty="0"/>
              <a:t>Inserting into a Sorted Linked List</a:t>
            </a:r>
          </a:p>
        </p:txBody>
      </p:sp>
      <p:pic>
        <p:nvPicPr>
          <p:cNvPr id="7" name="Content Placeholder 6"/>
          <p:cNvPicPr>
            <a:picLocks noGrp="1" noChangeAspect="1"/>
          </p:cNvPicPr>
          <p:nvPr>
            <p:ph idx="1"/>
          </p:nvPr>
        </p:nvPicPr>
        <p:blipFill>
          <a:blip r:embed="rId2"/>
          <a:stretch>
            <a:fillRect/>
          </a:stretch>
        </p:blipFill>
        <p:spPr>
          <a:xfrm>
            <a:off x="838200" y="1484917"/>
            <a:ext cx="10515600" cy="4899380"/>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20</a:t>
            </a:fld>
            <a:endParaRPr lang="en-GB"/>
          </a:p>
        </p:txBody>
      </p:sp>
    </p:spTree>
    <p:extLst>
      <p:ext uri="{BB962C8B-B14F-4D97-AF65-F5344CB8AC3E}">
        <p14:creationId xmlns:p14="http://schemas.microsoft.com/office/powerpoint/2010/main" val="39704198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838200" y="621946"/>
            <a:ext cx="10515600" cy="5621982"/>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21</a:t>
            </a:fld>
            <a:endParaRPr lang="en-GB"/>
          </a:p>
        </p:txBody>
      </p:sp>
    </p:spTree>
    <p:extLst>
      <p:ext uri="{BB962C8B-B14F-4D97-AF65-F5344CB8AC3E}">
        <p14:creationId xmlns:p14="http://schemas.microsoft.com/office/powerpoint/2010/main" val="3965395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Inserting into a Sorted Linked List</a:t>
            </a:r>
            <a:endParaRPr lang="en-GB" dirty="0"/>
          </a:p>
        </p:txBody>
      </p:sp>
      <p:pic>
        <p:nvPicPr>
          <p:cNvPr id="7" name="Content Placeholder 6"/>
          <p:cNvPicPr>
            <a:picLocks noGrp="1" noChangeAspect="1"/>
          </p:cNvPicPr>
          <p:nvPr>
            <p:ph idx="1"/>
          </p:nvPr>
        </p:nvPicPr>
        <p:blipFill>
          <a:blip r:embed="rId2"/>
          <a:stretch>
            <a:fillRect/>
          </a:stretch>
        </p:blipFill>
        <p:spPr>
          <a:xfrm>
            <a:off x="838200" y="1690688"/>
            <a:ext cx="10495390" cy="1504999"/>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22</a:t>
            </a:fld>
            <a:endParaRPr lang="en-GB"/>
          </a:p>
        </p:txBody>
      </p:sp>
      <p:pic>
        <p:nvPicPr>
          <p:cNvPr id="8" name="Picture 7"/>
          <p:cNvPicPr>
            <a:picLocks noChangeAspect="1"/>
          </p:cNvPicPr>
          <p:nvPr/>
        </p:nvPicPr>
        <p:blipFill rotWithShape="1">
          <a:blip r:embed="rId3"/>
          <a:srcRect t="3120"/>
          <a:stretch/>
        </p:blipFill>
        <p:spPr>
          <a:xfrm>
            <a:off x="838200" y="3195685"/>
            <a:ext cx="10495390" cy="3346758"/>
          </a:xfrm>
          <a:prstGeom prst="rect">
            <a:avLst/>
          </a:prstGeom>
        </p:spPr>
      </p:pic>
    </p:spTree>
    <p:extLst>
      <p:ext uri="{BB962C8B-B14F-4D97-AF65-F5344CB8AC3E}">
        <p14:creationId xmlns:p14="http://schemas.microsoft.com/office/powerpoint/2010/main" val="160021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DELETION </a:t>
            </a:r>
            <a:r>
              <a:rPr lang="en-GB" b="1" dirty="0"/>
              <a:t>FROM A LINKED LIST</a:t>
            </a:r>
          </a:p>
        </p:txBody>
      </p:sp>
      <p:sp>
        <p:nvSpPr>
          <p:cNvPr id="3" name="Content Placeholder 2"/>
          <p:cNvSpPr>
            <a:spLocks noGrp="1"/>
          </p:cNvSpPr>
          <p:nvPr>
            <p:ph idx="1"/>
          </p:nvPr>
        </p:nvSpPr>
        <p:spPr/>
        <p:txBody>
          <a:bodyPr>
            <a:normAutofit/>
          </a:bodyPr>
          <a:lstStyle/>
          <a:p>
            <a:r>
              <a:rPr lang="en-GB" sz="2400" dirty="0"/>
              <a:t>Let LIST be a linked list with a node N between nodes A and B, as pictured in Fig. 5.22(a). Suppose node N is to be deleted from the linked list. The schematic diagram of such a deletion appears in Fig. 5.22(b). The deletion occurs as soon as the </a:t>
            </a:r>
            <a:r>
              <a:rPr lang="en-GB" sz="2400" dirty="0" err="1"/>
              <a:t>nextpointer</a:t>
            </a:r>
            <a:r>
              <a:rPr lang="en-GB" sz="2400" dirty="0"/>
              <a:t> field of node A is changed so that it points to node B. (Accordingly, when performing deletions, one must keep track of the address of the node which immediately precedes the node that is to be deleted.)</a:t>
            </a:r>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23</a:t>
            </a:fld>
            <a:endParaRPr lang="en-GB"/>
          </a:p>
        </p:txBody>
      </p:sp>
      <p:pic>
        <p:nvPicPr>
          <p:cNvPr id="7" name="Picture 6"/>
          <p:cNvPicPr>
            <a:picLocks noChangeAspect="1"/>
          </p:cNvPicPr>
          <p:nvPr/>
        </p:nvPicPr>
        <p:blipFill rotWithShape="1">
          <a:blip r:embed="rId2"/>
          <a:srcRect t="3045"/>
          <a:stretch/>
        </p:blipFill>
        <p:spPr>
          <a:xfrm>
            <a:off x="1273561" y="3987538"/>
            <a:ext cx="10080239" cy="2243231"/>
          </a:xfrm>
          <a:prstGeom prst="rect">
            <a:avLst/>
          </a:prstGeom>
        </p:spPr>
      </p:pic>
    </p:spTree>
    <p:extLst>
      <p:ext uri="{BB962C8B-B14F-4D97-AF65-F5344CB8AC3E}">
        <p14:creationId xmlns:p14="http://schemas.microsoft.com/office/powerpoint/2010/main" val="41249870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DELETION FROM A LINKED </a:t>
            </a:r>
            <a:r>
              <a:rPr lang="en-GB" b="1" dirty="0" smtClean="0"/>
              <a:t>LIST</a:t>
            </a:r>
            <a:endParaRPr lang="en-GB" b="1" dirty="0"/>
          </a:p>
        </p:txBody>
      </p:sp>
      <p:pic>
        <p:nvPicPr>
          <p:cNvPr id="7" name="Content Placeholder 6"/>
          <p:cNvPicPr>
            <a:picLocks noGrp="1" noChangeAspect="1"/>
          </p:cNvPicPr>
          <p:nvPr>
            <p:ph idx="1"/>
          </p:nvPr>
        </p:nvPicPr>
        <p:blipFill>
          <a:blip r:embed="rId2"/>
          <a:stretch>
            <a:fillRect/>
          </a:stretch>
        </p:blipFill>
        <p:spPr>
          <a:xfrm>
            <a:off x="0" y="1499132"/>
            <a:ext cx="5985689" cy="3025733"/>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dirty="0" smtClean="0"/>
              <a:t>CSE </a:t>
            </a:r>
            <a:r>
              <a:rPr lang="en-GB" dirty="0" smtClean="0"/>
              <a:t>0613-2103</a:t>
            </a:r>
            <a:r>
              <a:rPr lang="en-GB" dirty="0" smtClean="0"/>
              <a:t>, Data Structure</a:t>
            </a:r>
            <a:endParaRPr lang="en-GB" dirty="0"/>
          </a:p>
        </p:txBody>
      </p:sp>
      <p:sp>
        <p:nvSpPr>
          <p:cNvPr id="6" name="Slide Number Placeholder 5"/>
          <p:cNvSpPr>
            <a:spLocks noGrp="1"/>
          </p:cNvSpPr>
          <p:nvPr>
            <p:ph type="sldNum" sz="quarter" idx="12"/>
          </p:nvPr>
        </p:nvSpPr>
        <p:spPr/>
        <p:txBody>
          <a:bodyPr/>
          <a:lstStyle/>
          <a:p>
            <a:fld id="{FB035457-B27C-414A-AEF2-A51E5EFE28A0}" type="slidenum">
              <a:rPr lang="en-GB" smtClean="0"/>
              <a:t>24</a:t>
            </a:fld>
            <a:endParaRPr lang="en-GB"/>
          </a:p>
        </p:txBody>
      </p:sp>
      <p:pic>
        <p:nvPicPr>
          <p:cNvPr id="8" name="Picture 7"/>
          <p:cNvPicPr>
            <a:picLocks noChangeAspect="1"/>
          </p:cNvPicPr>
          <p:nvPr/>
        </p:nvPicPr>
        <p:blipFill>
          <a:blip r:embed="rId3"/>
          <a:stretch>
            <a:fillRect/>
          </a:stretch>
        </p:blipFill>
        <p:spPr>
          <a:xfrm>
            <a:off x="5985689" y="1499131"/>
            <a:ext cx="5694121" cy="3100031"/>
          </a:xfrm>
          <a:prstGeom prst="rect">
            <a:avLst/>
          </a:prstGeom>
        </p:spPr>
      </p:pic>
    </p:spTree>
    <p:extLst>
      <p:ext uri="{BB962C8B-B14F-4D97-AF65-F5344CB8AC3E}">
        <p14:creationId xmlns:p14="http://schemas.microsoft.com/office/powerpoint/2010/main" val="23388330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Deleting the Node Following a Given Node</a:t>
            </a:r>
          </a:p>
        </p:txBody>
      </p:sp>
      <p:pic>
        <p:nvPicPr>
          <p:cNvPr id="7" name="Content Placeholder 6"/>
          <p:cNvPicPr>
            <a:picLocks noGrp="1" noChangeAspect="1"/>
          </p:cNvPicPr>
          <p:nvPr>
            <p:ph idx="1"/>
          </p:nvPr>
        </p:nvPicPr>
        <p:blipFill>
          <a:blip r:embed="rId2"/>
          <a:stretch>
            <a:fillRect/>
          </a:stretch>
        </p:blipFill>
        <p:spPr>
          <a:xfrm>
            <a:off x="838200" y="1489422"/>
            <a:ext cx="8428348" cy="1410066"/>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25</a:t>
            </a:fld>
            <a:endParaRPr lang="en-GB"/>
          </a:p>
        </p:txBody>
      </p:sp>
      <p:pic>
        <p:nvPicPr>
          <p:cNvPr id="8" name="Picture 7"/>
          <p:cNvPicPr>
            <a:picLocks noChangeAspect="1"/>
          </p:cNvPicPr>
          <p:nvPr/>
        </p:nvPicPr>
        <p:blipFill rotWithShape="1">
          <a:blip r:embed="rId3"/>
          <a:srcRect t="2167"/>
          <a:stretch/>
        </p:blipFill>
        <p:spPr>
          <a:xfrm>
            <a:off x="838200" y="2903456"/>
            <a:ext cx="8428348" cy="3158644"/>
          </a:xfrm>
          <a:prstGeom prst="rect">
            <a:avLst/>
          </a:prstGeom>
        </p:spPr>
      </p:pic>
    </p:spTree>
    <p:extLst>
      <p:ext uri="{BB962C8B-B14F-4D97-AF65-F5344CB8AC3E}">
        <p14:creationId xmlns:p14="http://schemas.microsoft.com/office/powerpoint/2010/main" val="205552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1" dirty="0"/>
              <a:t>Deleting the Node with a Given ITEM of Information</a:t>
            </a:r>
          </a:p>
        </p:txBody>
      </p:sp>
      <p:pic>
        <p:nvPicPr>
          <p:cNvPr id="7" name="Content Placeholder 6"/>
          <p:cNvPicPr>
            <a:picLocks noGrp="1" noChangeAspect="1"/>
          </p:cNvPicPr>
          <p:nvPr>
            <p:ph idx="1"/>
          </p:nvPr>
        </p:nvPicPr>
        <p:blipFill>
          <a:blip r:embed="rId2"/>
          <a:stretch>
            <a:fillRect/>
          </a:stretch>
        </p:blipFill>
        <p:spPr>
          <a:xfrm>
            <a:off x="911099" y="1560627"/>
            <a:ext cx="10442701" cy="4651483"/>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26</a:t>
            </a:fld>
            <a:endParaRPr lang="en-GB"/>
          </a:p>
        </p:txBody>
      </p:sp>
    </p:spTree>
    <p:extLst>
      <p:ext uri="{BB962C8B-B14F-4D97-AF65-F5344CB8AC3E}">
        <p14:creationId xmlns:p14="http://schemas.microsoft.com/office/powerpoint/2010/main" val="1232637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b="1" dirty="0"/>
              <a:t>Deleting the Node with a Given ITEM of Information</a:t>
            </a:r>
          </a:p>
        </p:txBody>
      </p:sp>
      <p:pic>
        <p:nvPicPr>
          <p:cNvPr id="7" name="Content Placeholder 6"/>
          <p:cNvPicPr>
            <a:picLocks noGrp="1" noChangeAspect="1"/>
          </p:cNvPicPr>
          <p:nvPr>
            <p:ph idx="1"/>
          </p:nvPr>
        </p:nvPicPr>
        <p:blipFill>
          <a:blip r:embed="rId2"/>
          <a:stretch>
            <a:fillRect/>
          </a:stretch>
        </p:blipFill>
        <p:spPr>
          <a:xfrm>
            <a:off x="838200" y="1681261"/>
            <a:ext cx="10515600" cy="4370029"/>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27</a:t>
            </a:fld>
            <a:endParaRPr lang="en-GB"/>
          </a:p>
        </p:txBody>
      </p:sp>
    </p:spTree>
    <p:extLst>
      <p:ext uri="{BB962C8B-B14F-4D97-AF65-F5344CB8AC3E}">
        <p14:creationId xmlns:p14="http://schemas.microsoft.com/office/powerpoint/2010/main" val="1685619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Delete Algorithm</a:t>
            </a:r>
            <a:endParaRPr lang="en-GB" b="1" dirty="0"/>
          </a:p>
        </p:txBody>
      </p:sp>
      <p:pic>
        <p:nvPicPr>
          <p:cNvPr id="7" name="Content Placeholder 6"/>
          <p:cNvPicPr>
            <a:picLocks noGrp="1" noChangeAspect="1"/>
          </p:cNvPicPr>
          <p:nvPr>
            <p:ph idx="1"/>
          </p:nvPr>
        </p:nvPicPr>
        <p:blipFill>
          <a:blip r:embed="rId2"/>
          <a:stretch>
            <a:fillRect/>
          </a:stretch>
        </p:blipFill>
        <p:spPr>
          <a:xfrm>
            <a:off x="838200" y="1477777"/>
            <a:ext cx="7315200" cy="3565564"/>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28</a:t>
            </a:fld>
            <a:endParaRPr lang="en-GB"/>
          </a:p>
        </p:txBody>
      </p:sp>
      <p:pic>
        <p:nvPicPr>
          <p:cNvPr id="8" name="Picture 7"/>
          <p:cNvPicPr>
            <a:picLocks noChangeAspect="1"/>
          </p:cNvPicPr>
          <p:nvPr/>
        </p:nvPicPr>
        <p:blipFill>
          <a:blip r:embed="rId3"/>
          <a:stretch>
            <a:fillRect/>
          </a:stretch>
        </p:blipFill>
        <p:spPr>
          <a:xfrm>
            <a:off x="838200" y="5052112"/>
            <a:ext cx="7315200" cy="975359"/>
          </a:xfrm>
          <a:prstGeom prst="rect">
            <a:avLst/>
          </a:prstGeom>
        </p:spPr>
      </p:pic>
    </p:spTree>
    <p:extLst>
      <p:ext uri="{BB962C8B-B14F-4D97-AF65-F5344CB8AC3E}">
        <p14:creationId xmlns:p14="http://schemas.microsoft.com/office/powerpoint/2010/main" val="1084611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HEADER LINKED LISTS</a:t>
            </a:r>
          </a:p>
        </p:txBody>
      </p:sp>
      <p:pic>
        <p:nvPicPr>
          <p:cNvPr id="7" name="Content Placeholder 6"/>
          <p:cNvPicPr>
            <a:picLocks noGrp="1" noChangeAspect="1"/>
          </p:cNvPicPr>
          <p:nvPr>
            <p:ph idx="1"/>
          </p:nvPr>
        </p:nvPicPr>
        <p:blipFill>
          <a:blip r:embed="rId2"/>
          <a:stretch>
            <a:fillRect/>
          </a:stretch>
        </p:blipFill>
        <p:spPr>
          <a:xfrm>
            <a:off x="838200" y="1690687"/>
            <a:ext cx="10521035" cy="3248957"/>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29</a:t>
            </a:fld>
            <a:endParaRPr lang="en-GB"/>
          </a:p>
        </p:txBody>
      </p:sp>
    </p:spTree>
    <p:extLst>
      <p:ext uri="{BB962C8B-B14F-4D97-AF65-F5344CB8AC3E}">
        <p14:creationId xmlns:p14="http://schemas.microsoft.com/office/powerpoint/2010/main" val="2984644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Discuss Topics</a:t>
            </a:r>
            <a:endParaRPr lang="en-GB" b="1" dirty="0"/>
          </a:p>
        </p:txBody>
      </p:sp>
      <p:sp>
        <p:nvSpPr>
          <p:cNvPr id="3" name="Content Placeholder 2"/>
          <p:cNvSpPr>
            <a:spLocks noGrp="1"/>
          </p:cNvSpPr>
          <p:nvPr>
            <p:ph idx="1"/>
          </p:nvPr>
        </p:nvSpPr>
        <p:spPr/>
        <p:txBody>
          <a:bodyPr/>
          <a:lstStyle/>
          <a:p>
            <a:r>
              <a:rPr lang="en-GB" dirty="0" smtClean="0"/>
              <a:t>Linked Lists</a:t>
            </a:r>
            <a:endParaRPr lang="en-GB" dirty="0"/>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3</a:t>
            </a:fld>
            <a:endParaRPr lang="en-GB"/>
          </a:p>
        </p:txBody>
      </p:sp>
    </p:spTree>
    <p:extLst>
      <p:ext uri="{BB962C8B-B14F-4D97-AF65-F5344CB8AC3E}">
        <p14:creationId xmlns:p14="http://schemas.microsoft.com/office/powerpoint/2010/main" val="76739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HEADER LINKED LISTS</a:t>
            </a:r>
            <a:endParaRPr lang="en-GB" dirty="0"/>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30</a:t>
            </a:fld>
            <a:endParaRPr lang="en-GB"/>
          </a:p>
        </p:txBody>
      </p:sp>
      <p:pic>
        <p:nvPicPr>
          <p:cNvPr id="8" name="Picture 7"/>
          <p:cNvPicPr>
            <a:picLocks noChangeAspect="1"/>
          </p:cNvPicPr>
          <p:nvPr/>
        </p:nvPicPr>
        <p:blipFill>
          <a:blip r:embed="rId2"/>
          <a:stretch>
            <a:fillRect/>
          </a:stretch>
        </p:blipFill>
        <p:spPr>
          <a:xfrm>
            <a:off x="838199" y="1761231"/>
            <a:ext cx="10515601" cy="4760373"/>
          </a:xfrm>
          <a:prstGeom prst="rect">
            <a:avLst/>
          </a:prstGeom>
        </p:spPr>
      </p:pic>
    </p:spTree>
    <p:extLst>
      <p:ext uri="{BB962C8B-B14F-4D97-AF65-F5344CB8AC3E}">
        <p14:creationId xmlns:p14="http://schemas.microsoft.com/office/powerpoint/2010/main" val="479665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Traversing a Circular Header List</a:t>
            </a:r>
          </a:p>
        </p:txBody>
      </p:sp>
      <p:pic>
        <p:nvPicPr>
          <p:cNvPr id="7" name="Content Placeholder 6"/>
          <p:cNvPicPr>
            <a:picLocks noGrp="1" noChangeAspect="1"/>
          </p:cNvPicPr>
          <p:nvPr>
            <p:ph idx="1"/>
          </p:nvPr>
        </p:nvPicPr>
        <p:blipFill>
          <a:blip r:embed="rId2"/>
          <a:stretch>
            <a:fillRect/>
          </a:stretch>
        </p:blipFill>
        <p:spPr>
          <a:xfrm>
            <a:off x="838200" y="1690688"/>
            <a:ext cx="10515600" cy="4645920"/>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31</a:t>
            </a:fld>
            <a:endParaRPr lang="en-GB"/>
          </a:p>
        </p:txBody>
      </p:sp>
    </p:spTree>
    <p:extLst>
      <p:ext uri="{BB962C8B-B14F-4D97-AF65-F5344CB8AC3E}">
        <p14:creationId xmlns:p14="http://schemas.microsoft.com/office/powerpoint/2010/main" val="1632795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a:t>Traversing a Circular Header List</a:t>
            </a:r>
            <a:endParaRPr lang="en-GB"/>
          </a:p>
        </p:txBody>
      </p:sp>
      <p:pic>
        <p:nvPicPr>
          <p:cNvPr id="7" name="Content Placeholder 6"/>
          <p:cNvPicPr>
            <a:picLocks noGrp="1" noChangeAspect="1"/>
          </p:cNvPicPr>
          <p:nvPr>
            <p:ph idx="1"/>
          </p:nvPr>
        </p:nvPicPr>
        <p:blipFill>
          <a:blip r:embed="rId2"/>
          <a:stretch>
            <a:fillRect/>
          </a:stretch>
        </p:blipFill>
        <p:spPr>
          <a:xfrm>
            <a:off x="838200" y="1690688"/>
            <a:ext cx="10515600" cy="4665167"/>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32</a:t>
            </a:fld>
            <a:endParaRPr lang="en-GB"/>
          </a:p>
        </p:txBody>
      </p:sp>
    </p:spTree>
    <p:extLst>
      <p:ext uri="{BB962C8B-B14F-4D97-AF65-F5344CB8AC3E}">
        <p14:creationId xmlns:p14="http://schemas.microsoft.com/office/powerpoint/2010/main" val="95750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2700" b="1" dirty="0"/>
              <a:t>Procedure 5.9 finds the location LOC of the first node N which contains ITEM and also the location LOCP of the node preceding N when LIST is an ordinary linked list. The following is such a procedure when LIST is a circular header list. </a:t>
            </a:r>
            <a:endParaRPr lang="en-GB" b="1" dirty="0"/>
          </a:p>
        </p:txBody>
      </p:sp>
      <p:sp>
        <p:nvSpPr>
          <p:cNvPr id="3" name="Content Placeholder 2"/>
          <p:cNvSpPr>
            <a:spLocks noGrp="1"/>
          </p:cNvSpPr>
          <p:nvPr>
            <p:ph idx="1"/>
          </p:nvPr>
        </p:nvSpPr>
        <p:spPr/>
        <p:txBody>
          <a:bodyPr>
            <a:normAutofit/>
          </a:bodyPr>
          <a:lstStyle/>
          <a:p>
            <a:endParaRPr lang="en-GB" sz="2400" dirty="0"/>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33</a:t>
            </a:fld>
            <a:endParaRPr lang="en-GB"/>
          </a:p>
        </p:txBody>
      </p:sp>
      <p:pic>
        <p:nvPicPr>
          <p:cNvPr id="7" name="Picture 6"/>
          <p:cNvPicPr>
            <a:picLocks noChangeAspect="1"/>
          </p:cNvPicPr>
          <p:nvPr/>
        </p:nvPicPr>
        <p:blipFill>
          <a:blip r:embed="rId2"/>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341030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b="1" dirty="0"/>
              <a:t>Algorithm 5.10 deletes the first node N which contains ITEM when LIST is an ordinary linked list. The following is such an algorithm when LIST is a circular header list.</a:t>
            </a:r>
          </a:p>
        </p:txBody>
      </p:sp>
      <p:pic>
        <p:nvPicPr>
          <p:cNvPr id="7" name="Content Placeholder 6"/>
          <p:cNvPicPr>
            <a:picLocks noGrp="1" noChangeAspect="1"/>
          </p:cNvPicPr>
          <p:nvPr>
            <p:ph idx="1"/>
          </p:nvPr>
        </p:nvPicPr>
        <p:blipFill>
          <a:blip r:embed="rId2"/>
          <a:stretch>
            <a:fillRect/>
          </a:stretch>
        </p:blipFill>
        <p:spPr>
          <a:xfrm>
            <a:off x="838199" y="1690687"/>
            <a:ext cx="9518253" cy="684867"/>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34</a:t>
            </a:fld>
            <a:endParaRPr lang="en-GB"/>
          </a:p>
        </p:txBody>
      </p:sp>
      <p:pic>
        <p:nvPicPr>
          <p:cNvPr id="8" name="Picture 7"/>
          <p:cNvPicPr>
            <a:picLocks noChangeAspect="1"/>
          </p:cNvPicPr>
          <p:nvPr/>
        </p:nvPicPr>
        <p:blipFill>
          <a:blip r:embed="rId3"/>
          <a:stretch>
            <a:fillRect/>
          </a:stretch>
        </p:blipFill>
        <p:spPr>
          <a:xfrm>
            <a:off x="838198" y="2375553"/>
            <a:ext cx="9518254" cy="2565303"/>
          </a:xfrm>
          <a:prstGeom prst="rect">
            <a:avLst/>
          </a:prstGeom>
        </p:spPr>
      </p:pic>
    </p:spTree>
    <p:extLst>
      <p:ext uri="{BB962C8B-B14F-4D97-AF65-F5344CB8AC3E}">
        <p14:creationId xmlns:p14="http://schemas.microsoft.com/office/powerpoint/2010/main" val="2325051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HEADER LINKED LISTS</a:t>
            </a:r>
            <a:endParaRPr lang="en-GB" dirty="0"/>
          </a:p>
        </p:txBody>
      </p:sp>
      <p:sp>
        <p:nvSpPr>
          <p:cNvPr id="3" name="Content Placeholder 2"/>
          <p:cNvSpPr>
            <a:spLocks noGrp="1"/>
          </p:cNvSpPr>
          <p:nvPr>
            <p:ph idx="1"/>
          </p:nvPr>
        </p:nvSpPr>
        <p:spPr>
          <a:xfrm>
            <a:off x="838200" y="1451728"/>
            <a:ext cx="10515600" cy="4725235"/>
          </a:xfrm>
        </p:spPr>
        <p:txBody>
          <a:bodyPr>
            <a:normAutofit/>
          </a:bodyPr>
          <a:lstStyle/>
          <a:p>
            <a:pPr>
              <a:spcBef>
                <a:spcPts val="0"/>
              </a:spcBef>
            </a:pPr>
            <a:r>
              <a:rPr lang="en-GB" sz="2000" dirty="0"/>
              <a:t>There are two other variations of linked lists which </a:t>
            </a:r>
            <a:r>
              <a:rPr lang="en-GB" sz="2000" dirty="0" smtClean="0"/>
              <a:t>sometimes appear </a:t>
            </a:r>
            <a:r>
              <a:rPr lang="en-GB" sz="2000" dirty="0"/>
              <a:t>in the literature:</a:t>
            </a:r>
          </a:p>
          <a:p>
            <a:pPr>
              <a:spcBef>
                <a:spcPts val="0"/>
              </a:spcBef>
            </a:pPr>
            <a:r>
              <a:rPr lang="en-GB" sz="2000" dirty="0"/>
              <a:t>(1) A linked list whose last node points back to the first node instead </a:t>
            </a:r>
            <a:r>
              <a:rPr lang="en-GB" sz="2000" dirty="0" smtClean="0"/>
              <a:t>of containing </a:t>
            </a:r>
            <a:r>
              <a:rPr lang="en-GB" sz="2000" dirty="0"/>
              <a:t>the null pointer, called a circular list</a:t>
            </a:r>
          </a:p>
          <a:p>
            <a:pPr>
              <a:spcBef>
                <a:spcPts val="0"/>
              </a:spcBef>
            </a:pPr>
            <a:r>
              <a:rPr lang="en-GB" sz="2000" dirty="0"/>
              <a:t>(2) A linked list which contains both a special header node at </a:t>
            </a:r>
            <a:r>
              <a:rPr lang="en-GB" sz="2000" dirty="0" smtClean="0"/>
              <a:t>the beginning </a:t>
            </a:r>
            <a:r>
              <a:rPr lang="en-GB" sz="2000" dirty="0"/>
              <a:t>of the list and a special trailer node at the end of the list</a:t>
            </a:r>
          </a:p>
          <a:p>
            <a:pPr>
              <a:spcBef>
                <a:spcPts val="0"/>
              </a:spcBef>
            </a:pPr>
            <a:r>
              <a:rPr lang="en-GB" sz="2000" dirty="0"/>
              <a:t>Figure 5.31 contains schematic diagrams of these lists.</a:t>
            </a:r>
          </a:p>
          <a:p>
            <a:pPr>
              <a:spcBef>
                <a:spcPts val="0"/>
              </a:spcBef>
            </a:pPr>
            <a:endParaRPr lang="en-GB" sz="2000" dirty="0"/>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35</a:t>
            </a:fld>
            <a:endParaRPr lang="en-GB"/>
          </a:p>
        </p:txBody>
      </p:sp>
      <p:pic>
        <p:nvPicPr>
          <p:cNvPr id="7" name="Picture 6"/>
          <p:cNvPicPr>
            <a:picLocks noChangeAspect="1"/>
          </p:cNvPicPr>
          <p:nvPr/>
        </p:nvPicPr>
        <p:blipFill>
          <a:blip r:embed="rId2"/>
          <a:stretch>
            <a:fillRect/>
          </a:stretch>
        </p:blipFill>
        <p:spPr>
          <a:xfrm>
            <a:off x="2839757" y="3263744"/>
            <a:ext cx="6512486" cy="2995653"/>
          </a:xfrm>
          <a:prstGeom prst="rect">
            <a:avLst/>
          </a:prstGeom>
        </p:spPr>
      </p:pic>
    </p:spTree>
    <p:extLst>
      <p:ext uri="{BB962C8B-B14F-4D97-AF65-F5344CB8AC3E}">
        <p14:creationId xmlns:p14="http://schemas.microsoft.com/office/powerpoint/2010/main" val="85874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Polynomials</a:t>
            </a:r>
            <a:endParaRPr lang="en-GB" b="1" dirty="0"/>
          </a:p>
        </p:txBody>
      </p:sp>
      <p:sp>
        <p:nvSpPr>
          <p:cNvPr id="3" name="Content Placeholder 2"/>
          <p:cNvSpPr>
            <a:spLocks noGrp="1"/>
          </p:cNvSpPr>
          <p:nvPr>
            <p:ph idx="1"/>
          </p:nvPr>
        </p:nvSpPr>
        <p:spPr>
          <a:xfrm>
            <a:off x="838200" y="1583703"/>
            <a:ext cx="10515600" cy="4593260"/>
          </a:xfrm>
        </p:spPr>
        <p:txBody>
          <a:bodyPr/>
          <a:lstStyle/>
          <a:p>
            <a:r>
              <a:rPr lang="en-GB" dirty="0" smtClean="0"/>
              <a:t>Header </a:t>
            </a:r>
            <a:r>
              <a:rPr lang="en-GB" dirty="0"/>
              <a:t>linked lists are frequently used for maintaining polynomials </a:t>
            </a:r>
            <a:r>
              <a:rPr lang="en-GB" dirty="0" smtClean="0"/>
              <a:t>in memory</a:t>
            </a:r>
            <a:r>
              <a:rPr lang="en-GB" dirty="0"/>
              <a:t>. The header node plays an important part in this </a:t>
            </a:r>
            <a:r>
              <a:rPr lang="en-GB" dirty="0" smtClean="0"/>
              <a:t>representation, since </a:t>
            </a:r>
            <a:r>
              <a:rPr lang="en-GB" dirty="0"/>
              <a:t>it is needed to represent the zero polynomial. This representation </a:t>
            </a:r>
            <a:r>
              <a:rPr lang="en-GB" dirty="0" smtClean="0"/>
              <a:t>of polynomials </a:t>
            </a:r>
            <a:r>
              <a:rPr lang="en-GB" dirty="0"/>
              <a:t>will be presented in the context of a specific example.</a:t>
            </a:r>
          </a:p>
          <a:p>
            <a:endParaRPr lang="en-GB" dirty="0"/>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36</a:t>
            </a:fld>
            <a:endParaRPr lang="en-GB"/>
          </a:p>
        </p:txBody>
      </p:sp>
      <p:pic>
        <p:nvPicPr>
          <p:cNvPr id="7" name="Picture 6"/>
          <p:cNvPicPr>
            <a:picLocks noChangeAspect="1"/>
          </p:cNvPicPr>
          <p:nvPr/>
        </p:nvPicPr>
        <p:blipFill>
          <a:blip r:embed="rId2"/>
          <a:stretch>
            <a:fillRect/>
          </a:stretch>
        </p:blipFill>
        <p:spPr>
          <a:xfrm>
            <a:off x="1085239" y="3786759"/>
            <a:ext cx="10268561" cy="2443790"/>
          </a:xfrm>
          <a:prstGeom prst="rect">
            <a:avLst/>
          </a:prstGeom>
        </p:spPr>
      </p:pic>
    </p:spTree>
    <p:extLst>
      <p:ext uri="{BB962C8B-B14F-4D97-AF65-F5344CB8AC3E}">
        <p14:creationId xmlns:p14="http://schemas.microsoft.com/office/powerpoint/2010/main" val="3720407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TWO-WAY </a:t>
            </a:r>
            <a:r>
              <a:rPr lang="en-GB" b="1" dirty="0" smtClean="0"/>
              <a:t>LISTS</a:t>
            </a:r>
            <a:endParaRPr lang="en-GB" b="1" dirty="0"/>
          </a:p>
        </p:txBody>
      </p:sp>
      <p:pic>
        <p:nvPicPr>
          <p:cNvPr id="7" name="Content Placeholder 6"/>
          <p:cNvPicPr>
            <a:picLocks noGrp="1" noChangeAspect="1"/>
          </p:cNvPicPr>
          <p:nvPr>
            <p:ph idx="1"/>
          </p:nvPr>
        </p:nvPicPr>
        <p:blipFill>
          <a:blip r:embed="rId2"/>
          <a:stretch>
            <a:fillRect/>
          </a:stretch>
        </p:blipFill>
        <p:spPr>
          <a:xfrm>
            <a:off x="838200" y="1690688"/>
            <a:ext cx="8145544" cy="2388171"/>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37</a:t>
            </a:fld>
            <a:endParaRPr lang="en-GB"/>
          </a:p>
        </p:txBody>
      </p:sp>
      <p:pic>
        <p:nvPicPr>
          <p:cNvPr id="8" name="Picture 7"/>
          <p:cNvPicPr>
            <a:picLocks noChangeAspect="1"/>
          </p:cNvPicPr>
          <p:nvPr/>
        </p:nvPicPr>
        <p:blipFill>
          <a:blip r:embed="rId3"/>
          <a:stretch>
            <a:fillRect/>
          </a:stretch>
        </p:blipFill>
        <p:spPr>
          <a:xfrm>
            <a:off x="4696791" y="3968179"/>
            <a:ext cx="6657009" cy="2319499"/>
          </a:xfrm>
          <a:prstGeom prst="rect">
            <a:avLst/>
          </a:prstGeom>
        </p:spPr>
      </p:pic>
    </p:spTree>
    <p:extLst>
      <p:ext uri="{BB962C8B-B14F-4D97-AF65-F5344CB8AC3E}">
        <p14:creationId xmlns:p14="http://schemas.microsoft.com/office/powerpoint/2010/main" val="747575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Two-Way Header </a:t>
            </a:r>
            <a:r>
              <a:rPr lang="en-GB" b="1" dirty="0" smtClean="0"/>
              <a:t>Lists</a:t>
            </a:r>
            <a:endParaRPr lang="en-GB" b="1" dirty="0"/>
          </a:p>
        </p:txBody>
      </p:sp>
      <p:sp>
        <p:nvSpPr>
          <p:cNvPr id="3" name="Content Placeholder 2"/>
          <p:cNvSpPr>
            <a:spLocks noGrp="1"/>
          </p:cNvSpPr>
          <p:nvPr>
            <p:ph idx="1"/>
          </p:nvPr>
        </p:nvSpPr>
        <p:spPr>
          <a:xfrm>
            <a:off x="838200" y="1825625"/>
            <a:ext cx="5468332" cy="4351338"/>
          </a:xfrm>
        </p:spPr>
        <p:txBody>
          <a:bodyPr>
            <a:normAutofit fontScale="92500" lnSpcReduction="10000"/>
          </a:bodyPr>
          <a:lstStyle/>
          <a:p>
            <a:r>
              <a:rPr lang="en-GB" dirty="0" smtClean="0"/>
              <a:t>The </a:t>
            </a:r>
            <a:r>
              <a:rPr lang="en-GB" dirty="0"/>
              <a:t>advantages of a two-way list and a circular header list may be </a:t>
            </a:r>
            <a:r>
              <a:rPr lang="en-GB" dirty="0" smtClean="0"/>
              <a:t>combined into </a:t>
            </a:r>
            <a:r>
              <a:rPr lang="en-GB" dirty="0"/>
              <a:t>a two-way circular header list as pictured in Fig. 5.35. The list </a:t>
            </a:r>
            <a:r>
              <a:rPr lang="en-GB" dirty="0" smtClean="0"/>
              <a:t>is circular </a:t>
            </a:r>
            <a:r>
              <a:rPr lang="en-GB" dirty="0"/>
              <a:t>because the two end nodes point back to the header node. </a:t>
            </a:r>
            <a:r>
              <a:rPr lang="en-GB" dirty="0" smtClean="0"/>
              <a:t>Observe that </a:t>
            </a:r>
            <a:r>
              <a:rPr lang="en-GB" dirty="0"/>
              <a:t>such a two-way list requires only one list pointer variable START, </a:t>
            </a:r>
            <a:r>
              <a:rPr lang="en-GB" dirty="0" smtClean="0"/>
              <a:t>which points </a:t>
            </a:r>
            <a:r>
              <a:rPr lang="en-GB" dirty="0"/>
              <a:t>to the header node. This is because the two pointers in the </a:t>
            </a:r>
            <a:r>
              <a:rPr lang="en-GB" dirty="0" smtClean="0"/>
              <a:t>header node </a:t>
            </a:r>
            <a:r>
              <a:rPr lang="en-GB" dirty="0"/>
              <a:t>point to the two ends of the </a:t>
            </a:r>
            <a:r>
              <a:rPr lang="en-GB" dirty="0" smtClean="0"/>
              <a:t>list.</a:t>
            </a:r>
            <a:endParaRPr lang="en-GB" dirty="0"/>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38</a:t>
            </a:fld>
            <a:endParaRPr lang="en-GB"/>
          </a:p>
        </p:txBody>
      </p:sp>
      <p:pic>
        <p:nvPicPr>
          <p:cNvPr id="7" name="Picture 6"/>
          <p:cNvPicPr>
            <a:picLocks noChangeAspect="1"/>
          </p:cNvPicPr>
          <p:nvPr/>
        </p:nvPicPr>
        <p:blipFill rotWithShape="1">
          <a:blip r:embed="rId2"/>
          <a:srcRect t="1797"/>
          <a:stretch/>
        </p:blipFill>
        <p:spPr>
          <a:xfrm>
            <a:off x="6306531" y="197963"/>
            <a:ext cx="4128941" cy="4141945"/>
          </a:xfrm>
          <a:prstGeom prst="rect">
            <a:avLst/>
          </a:prstGeom>
        </p:spPr>
      </p:pic>
      <p:pic>
        <p:nvPicPr>
          <p:cNvPr id="8" name="Picture 7"/>
          <p:cNvPicPr>
            <a:picLocks noChangeAspect="1"/>
          </p:cNvPicPr>
          <p:nvPr/>
        </p:nvPicPr>
        <p:blipFill>
          <a:blip r:embed="rId3"/>
          <a:stretch>
            <a:fillRect/>
          </a:stretch>
        </p:blipFill>
        <p:spPr>
          <a:xfrm>
            <a:off x="6352212" y="4377095"/>
            <a:ext cx="5487854" cy="2056879"/>
          </a:xfrm>
          <a:prstGeom prst="rect">
            <a:avLst/>
          </a:prstGeom>
        </p:spPr>
      </p:pic>
    </p:spTree>
    <p:extLst>
      <p:ext uri="{BB962C8B-B14F-4D97-AF65-F5344CB8AC3E}">
        <p14:creationId xmlns:p14="http://schemas.microsoft.com/office/powerpoint/2010/main" val="2846347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838200" y="852686"/>
            <a:ext cx="10515600" cy="5154242"/>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39</a:t>
            </a:fld>
            <a:endParaRPr lang="en-GB"/>
          </a:p>
        </p:txBody>
      </p:sp>
    </p:spTree>
    <p:extLst>
      <p:ext uri="{BB962C8B-B14F-4D97-AF65-F5344CB8AC3E}">
        <p14:creationId xmlns:p14="http://schemas.microsoft.com/office/powerpoint/2010/main" val="3483727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LINKED LISTS </a:t>
            </a:r>
          </a:p>
        </p:txBody>
      </p:sp>
      <p:sp>
        <p:nvSpPr>
          <p:cNvPr id="3" name="Content Placeholder 2"/>
          <p:cNvSpPr>
            <a:spLocks noGrp="1"/>
          </p:cNvSpPr>
          <p:nvPr>
            <p:ph idx="1"/>
          </p:nvPr>
        </p:nvSpPr>
        <p:spPr/>
        <p:txBody>
          <a:bodyPr/>
          <a:lstStyle/>
          <a:p>
            <a:r>
              <a:rPr lang="en-GB" dirty="0" smtClean="0"/>
              <a:t>A </a:t>
            </a:r>
            <a:r>
              <a:rPr lang="en-GB" dirty="0"/>
              <a:t>linked list, or one-way list, is a linear collection of data elements, called nodes, where the linear order is given by means of pointers. </a:t>
            </a:r>
            <a:endParaRPr lang="en-GB" dirty="0" smtClean="0"/>
          </a:p>
          <a:p>
            <a:r>
              <a:rPr lang="en-GB" dirty="0" smtClean="0"/>
              <a:t>That </a:t>
            </a:r>
            <a:r>
              <a:rPr lang="en-GB" dirty="0"/>
              <a:t>is, each node is divided into two parts: the first part contains the information of the element, and the second part, called the link field </a:t>
            </a:r>
            <a:r>
              <a:rPr lang="en-GB"/>
              <a:t>or </a:t>
            </a:r>
            <a:r>
              <a:rPr lang="en-GB" smtClean="0"/>
              <a:t>next pointer </a:t>
            </a:r>
            <a:r>
              <a:rPr lang="en-GB" dirty="0"/>
              <a:t>field, contains the address of the next node in the list. </a:t>
            </a:r>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4</a:t>
            </a:fld>
            <a:endParaRPr lang="en-GB"/>
          </a:p>
        </p:txBody>
      </p:sp>
      <p:pic>
        <p:nvPicPr>
          <p:cNvPr id="7" name="Picture 6"/>
          <p:cNvPicPr>
            <a:picLocks noChangeAspect="1"/>
          </p:cNvPicPr>
          <p:nvPr/>
        </p:nvPicPr>
        <p:blipFill>
          <a:blip r:embed="rId2"/>
          <a:stretch>
            <a:fillRect/>
          </a:stretch>
        </p:blipFill>
        <p:spPr>
          <a:xfrm>
            <a:off x="1784698" y="4001294"/>
            <a:ext cx="7538411" cy="1951911"/>
          </a:xfrm>
          <a:prstGeom prst="rect">
            <a:avLst/>
          </a:prstGeom>
        </p:spPr>
      </p:pic>
    </p:spTree>
    <p:extLst>
      <p:ext uri="{BB962C8B-B14F-4D97-AF65-F5344CB8AC3E}">
        <p14:creationId xmlns:p14="http://schemas.microsoft.com/office/powerpoint/2010/main" val="33847099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Operations on Two-Way Lists</a:t>
            </a:r>
          </a:p>
        </p:txBody>
      </p:sp>
      <p:sp>
        <p:nvSpPr>
          <p:cNvPr id="3" name="Content Placeholder 2"/>
          <p:cNvSpPr>
            <a:spLocks noGrp="1"/>
          </p:cNvSpPr>
          <p:nvPr>
            <p:ph idx="1"/>
          </p:nvPr>
        </p:nvSpPr>
        <p:spPr>
          <a:xfrm>
            <a:off x="838200" y="1527142"/>
            <a:ext cx="10515600" cy="4649821"/>
          </a:xfrm>
        </p:spPr>
        <p:txBody>
          <a:bodyPr>
            <a:normAutofit fontScale="92500" lnSpcReduction="20000"/>
          </a:bodyPr>
          <a:lstStyle/>
          <a:p>
            <a:r>
              <a:rPr lang="en-GB" b="1" dirty="0" smtClean="0"/>
              <a:t>Traversing : </a:t>
            </a:r>
            <a:r>
              <a:rPr lang="en-GB" dirty="0" smtClean="0"/>
              <a:t>Suppose </a:t>
            </a:r>
            <a:r>
              <a:rPr lang="en-GB" dirty="0"/>
              <a:t>we want to traverse LIST in order to process each node </a:t>
            </a:r>
            <a:r>
              <a:rPr lang="en-GB" dirty="0" smtClean="0"/>
              <a:t>exactly once</a:t>
            </a:r>
            <a:r>
              <a:rPr lang="en-GB" dirty="0"/>
              <a:t>. Then we can use Algorithm 5.1 if LIST is an ordinary two-way list, </a:t>
            </a:r>
            <a:r>
              <a:rPr lang="en-GB" dirty="0" smtClean="0"/>
              <a:t>or we </a:t>
            </a:r>
            <a:r>
              <a:rPr lang="en-GB" dirty="0"/>
              <a:t>can use Algorithm 5.11 if LIST contains a header node. Here it is of </a:t>
            </a:r>
            <a:r>
              <a:rPr lang="en-GB" dirty="0" smtClean="0"/>
              <a:t>no advantage </a:t>
            </a:r>
            <a:r>
              <a:rPr lang="en-GB" dirty="0"/>
              <a:t>that the data are organized as a two-way list rather than as a </a:t>
            </a:r>
            <a:r>
              <a:rPr lang="en-GB" dirty="0" err="1"/>
              <a:t>oneway</a:t>
            </a:r>
            <a:r>
              <a:rPr lang="en-GB" dirty="0"/>
              <a:t> list.</a:t>
            </a:r>
          </a:p>
          <a:p>
            <a:r>
              <a:rPr lang="en-GB" b="1" dirty="0" smtClean="0"/>
              <a:t>Searching : </a:t>
            </a:r>
            <a:r>
              <a:rPr lang="en-GB" dirty="0" smtClean="0"/>
              <a:t>Suppose </a:t>
            </a:r>
            <a:r>
              <a:rPr lang="en-GB" dirty="0"/>
              <a:t>we are given an ITEM of information—a key value—and we </a:t>
            </a:r>
            <a:r>
              <a:rPr lang="en-GB" dirty="0" smtClean="0"/>
              <a:t>want to </a:t>
            </a:r>
            <a:r>
              <a:rPr lang="en-GB" dirty="0"/>
              <a:t>find the location LOC of ITEM in LIST. Then we can use Algorithm </a:t>
            </a:r>
            <a:r>
              <a:rPr lang="en-GB" dirty="0" smtClean="0"/>
              <a:t>5.2 if </a:t>
            </a:r>
            <a:r>
              <a:rPr lang="en-GB" dirty="0"/>
              <a:t>LIST is an ordinary two-way list, or we can use Algorithm 5.12 if </a:t>
            </a:r>
            <a:r>
              <a:rPr lang="en-GB" dirty="0" smtClean="0"/>
              <a:t>LIST has </a:t>
            </a:r>
            <a:r>
              <a:rPr lang="en-GB" dirty="0"/>
              <a:t>a header node. Here the main advantage is that we can search for </a:t>
            </a:r>
            <a:r>
              <a:rPr lang="en-GB" dirty="0" smtClean="0"/>
              <a:t>ITEM in </a:t>
            </a:r>
            <a:r>
              <a:rPr lang="en-GB" dirty="0"/>
              <a:t>the backward direction if we have reason to suspect that ITEM </a:t>
            </a:r>
            <a:r>
              <a:rPr lang="en-GB" dirty="0" smtClean="0"/>
              <a:t>appears near </a:t>
            </a:r>
            <a:r>
              <a:rPr lang="en-GB" dirty="0"/>
              <a:t>the end of the list. For example, suppose LIST is a list of names </a:t>
            </a:r>
            <a:r>
              <a:rPr lang="en-GB" dirty="0" smtClean="0"/>
              <a:t>sorted alphabetically</a:t>
            </a:r>
            <a:r>
              <a:rPr lang="en-GB" dirty="0"/>
              <a:t>. If ITEM = Smith, then we would search LIST in </a:t>
            </a:r>
            <a:r>
              <a:rPr lang="en-GB" dirty="0" smtClean="0"/>
              <a:t>the backward </a:t>
            </a:r>
            <a:r>
              <a:rPr lang="en-GB" dirty="0"/>
              <a:t>direction, but if ITEM = Davis, then we would search LIST in </a:t>
            </a:r>
            <a:r>
              <a:rPr lang="en-GB" dirty="0" smtClean="0"/>
              <a:t>the forward </a:t>
            </a:r>
            <a:r>
              <a:rPr lang="en-GB" dirty="0"/>
              <a:t>direction</a:t>
            </a:r>
            <a:r>
              <a:rPr lang="en-GB" dirty="0" smtClean="0"/>
              <a:t>.</a:t>
            </a:r>
            <a:endParaRPr lang="en-GB" dirty="0"/>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40</a:t>
            </a:fld>
            <a:endParaRPr lang="en-GB"/>
          </a:p>
        </p:txBody>
      </p:sp>
    </p:spTree>
    <p:extLst>
      <p:ext uri="{BB962C8B-B14F-4D97-AF65-F5344CB8AC3E}">
        <p14:creationId xmlns:p14="http://schemas.microsoft.com/office/powerpoint/2010/main" val="1206150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Operations on Two-Way Lists</a:t>
            </a:r>
            <a:endParaRPr lang="en-GB" dirty="0"/>
          </a:p>
        </p:txBody>
      </p:sp>
      <p:sp>
        <p:nvSpPr>
          <p:cNvPr id="3" name="Content Placeholder 2"/>
          <p:cNvSpPr>
            <a:spLocks noGrp="1"/>
          </p:cNvSpPr>
          <p:nvPr>
            <p:ph idx="1"/>
          </p:nvPr>
        </p:nvSpPr>
        <p:spPr/>
        <p:txBody>
          <a:bodyPr>
            <a:normAutofit/>
          </a:bodyPr>
          <a:lstStyle/>
          <a:p>
            <a:r>
              <a:rPr lang="en-GB" b="1" dirty="0" smtClean="0"/>
              <a:t>Deleting</a:t>
            </a:r>
            <a:r>
              <a:rPr lang="en-GB" dirty="0" smtClean="0"/>
              <a:t>: Suppose </a:t>
            </a:r>
            <a:r>
              <a:rPr lang="en-GB" dirty="0"/>
              <a:t>we are given the location LOC of a node N in LIST, and </a:t>
            </a:r>
            <a:r>
              <a:rPr lang="en-GB" dirty="0" smtClean="0"/>
              <a:t>suppose we </a:t>
            </a:r>
            <a:r>
              <a:rPr lang="en-GB" dirty="0"/>
              <a:t>want to delete N from the list. We assume that LIST is a </a:t>
            </a:r>
            <a:r>
              <a:rPr lang="en-GB" dirty="0" smtClean="0"/>
              <a:t>two-way circular </a:t>
            </a:r>
            <a:r>
              <a:rPr lang="en-GB" dirty="0"/>
              <a:t>header list. Note that BACK[LOC] and FORW[LOC] are </a:t>
            </a:r>
            <a:r>
              <a:rPr lang="en-GB" dirty="0" smtClean="0"/>
              <a:t>the locations</a:t>
            </a:r>
            <a:r>
              <a:rPr lang="en-GB" dirty="0"/>
              <a:t>, respectively, of the nodes which precede and follow node N</a:t>
            </a:r>
            <a:r>
              <a:rPr lang="en-GB" dirty="0" smtClean="0"/>
              <a:t>. Accordingly</a:t>
            </a:r>
            <a:r>
              <a:rPr lang="en-GB" dirty="0"/>
              <a:t>, as pictured in Fig. 5.37, N is deleted from the list by </a:t>
            </a:r>
            <a:r>
              <a:rPr lang="en-GB" dirty="0" smtClean="0"/>
              <a:t>changing the </a:t>
            </a:r>
            <a:r>
              <a:rPr lang="en-GB" dirty="0"/>
              <a:t>following pair of pointers:</a:t>
            </a:r>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41</a:t>
            </a:fld>
            <a:endParaRPr lang="en-GB"/>
          </a:p>
        </p:txBody>
      </p:sp>
      <p:pic>
        <p:nvPicPr>
          <p:cNvPr id="7" name="Picture 6"/>
          <p:cNvPicPr>
            <a:picLocks noChangeAspect="1"/>
          </p:cNvPicPr>
          <p:nvPr/>
        </p:nvPicPr>
        <p:blipFill>
          <a:blip r:embed="rId2"/>
          <a:stretch>
            <a:fillRect/>
          </a:stretch>
        </p:blipFill>
        <p:spPr>
          <a:xfrm>
            <a:off x="1020436" y="4230214"/>
            <a:ext cx="10333364" cy="2113855"/>
          </a:xfrm>
          <a:prstGeom prst="rect">
            <a:avLst/>
          </a:prstGeom>
        </p:spPr>
      </p:pic>
    </p:spTree>
    <p:extLst>
      <p:ext uri="{BB962C8B-B14F-4D97-AF65-F5344CB8AC3E}">
        <p14:creationId xmlns:p14="http://schemas.microsoft.com/office/powerpoint/2010/main" val="1484370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Operations on Two-Way Lists</a:t>
            </a:r>
            <a:endParaRPr lang="en-GB" dirty="0"/>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42</a:t>
            </a:fld>
            <a:endParaRPr lang="en-GB"/>
          </a:p>
        </p:txBody>
      </p:sp>
      <p:sp>
        <p:nvSpPr>
          <p:cNvPr id="10" name="Content Placeholder 9"/>
          <p:cNvSpPr>
            <a:spLocks noGrp="1"/>
          </p:cNvSpPr>
          <p:nvPr>
            <p:ph idx="1"/>
          </p:nvPr>
        </p:nvSpPr>
        <p:spPr/>
        <p:txBody>
          <a:bodyPr/>
          <a:lstStyle/>
          <a:p>
            <a:r>
              <a:rPr lang="en-GB" dirty="0" smtClean="0"/>
              <a:t>Deleting a Node from Two-way List</a:t>
            </a:r>
            <a:endParaRPr lang="en-GB" dirty="0"/>
          </a:p>
        </p:txBody>
      </p:sp>
      <p:pic>
        <p:nvPicPr>
          <p:cNvPr id="11" name="Content Placeholder 6"/>
          <p:cNvPicPr>
            <a:picLocks noChangeAspect="1"/>
          </p:cNvPicPr>
          <p:nvPr/>
        </p:nvPicPr>
        <p:blipFill>
          <a:blip r:embed="rId2"/>
          <a:stretch>
            <a:fillRect/>
          </a:stretch>
        </p:blipFill>
        <p:spPr>
          <a:xfrm>
            <a:off x="838200" y="2653950"/>
            <a:ext cx="8541470" cy="1935177"/>
          </a:xfrm>
          <a:prstGeom prst="rect">
            <a:avLst/>
          </a:prstGeom>
        </p:spPr>
      </p:pic>
      <p:pic>
        <p:nvPicPr>
          <p:cNvPr id="12" name="Picture 11"/>
          <p:cNvPicPr>
            <a:picLocks noChangeAspect="1"/>
          </p:cNvPicPr>
          <p:nvPr/>
        </p:nvPicPr>
        <p:blipFill rotWithShape="1">
          <a:blip r:embed="rId3"/>
          <a:srcRect t="6612"/>
          <a:stretch/>
        </p:blipFill>
        <p:spPr>
          <a:xfrm>
            <a:off x="838200" y="4589127"/>
            <a:ext cx="8506550" cy="1065229"/>
          </a:xfrm>
          <a:prstGeom prst="rect">
            <a:avLst/>
          </a:prstGeom>
        </p:spPr>
      </p:pic>
    </p:spTree>
    <p:extLst>
      <p:ext uri="{BB962C8B-B14F-4D97-AF65-F5344CB8AC3E}">
        <p14:creationId xmlns:p14="http://schemas.microsoft.com/office/powerpoint/2010/main" val="329630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Operations on Two-Way Lists</a:t>
            </a:r>
            <a:endParaRPr lang="en-GB" dirty="0"/>
          </a:p>
        </p:txBody>
      </p:sp>
      <p:pic>
        <p:nvPicPr>
          <p:cNvPr id="7" name="Content Placeholder 6"/>
          <p:cNvPicPr>
            <a:picLocks noGrp="1" noChangeAspect="1"/>
          </p:cNvPicPr>
          <p:nvPr>
            <p:ph idx="1"/>
          </p:nvPr>
        </p:nvPicPr>
        <p:blipFill>
          <a:blip r:embed="rId2"/>
          <a:stretch>
            <a:fillRect/>
          </a:stretch>
        </p:blipFill>
        <p:spPr>
          <a:xfrm>
            <a:off x="838200" y="1690689"/>
            <a:ext cx="10515600" cy="4455588"/>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43</a:t>
            </a:fld>
            <a:endParaRPr lang="en-GB"/>
          </a:p>
        </p:txBody>
      </p:sp>
    </p:spTree>
    <p:extLst>
      <p:ext uri="{BB962C8B-B14F-4D97-AF65-F5344CB8AC3E}">
        <p14:creationId xmlns:p14="http://schemas.microsoft.com/office/powerpoint/2010/main" val="1741881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Operations on Two-Way Lists</a:t>
            </a:r>
            <a:endParaRPr lang="en-GB" dirty="0"/>
          </a:p>
        </p:txBody>
      </p:sp>
      <p:pic>
        <p:nvPicPr>
          <p:cNvPr id="7" name="Content Placeholder 6"/>
          <p:cNvPicPr>
            <a:picLocks noGrp="1" noChangeAspect="1"/>
          </p:cNvPicPr>
          <p:nvPr>
            <p:ph idx="1"/>
          </p:nvPr>
        </p:nvPicPr>
        <p:blipFill>
          <a:blip r:embed="rId2"/>
          <a:stretch>
            <a:fillRect/>
          </a:stretch>
        </p:blipFill>
        <p:spPr>
          <a:xfrm>
            <a:off x="838200" y="1690688"/>
            <a:ext cx="10515600" cy="4439736"/>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44</a:t>
            </a:fld>
            <a:endParaRPr lang="en-GB"/>
          </a:p>
        </p:txBody>
      </p:sp>
    </p:spTree>
    <p:extLst>
      <p:ext uri="{BB962C8B-B14F-4D97-AF65-F5344CB8AC3E}">
        <p14:creationId xmlns:p14="http://schemas.microsoft.com/office/powerpoint/2010/main" val="1375172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Important Sample Questions</a:t>
            </a:r>
            <a:endParaRPr lang="en-GB" b="1" dirty="0"/>
          </a:p>
        </p:txBody>
      </p:sp>
      <p:sp>
        <p:nvSpPr>
          <p:cNvPr id="3" name="Content Placeholder 2"/>
          <p:cNvSpPr>
            <a:spLocks noGrp="1"/>
          </p:cNvSpPr>
          <p:nvPr>
            <p:ph idx="1"/>
          </p:nvPr>
        </p:nvSpPr>
        <p:spPr/>
        <p:txBody>
          <a:bodyPr/>
          <a:lstStyle/>
          <a:p>
            <a:r>
              <a:rPr lang="en-GB" dirty="0" smtClean="0"/>
              <a:t>All exercise from Solved Problems.</a:t>
            </a:r>
          </a:p>
          <a:p>
            <a:r>
              <a:rPr lang="en-GB" dirty="0" smtClean="0"/>
              <a:t>All exercise from Supplementary Problems</a:t>
            </a:r>
          </a:p>
          <a:p>
            <a:r>
              <a:rPr lang="en-GB" dirty="0"/>
              <a:t>All exercise </a:t>
            </a:r>
            <a:r>
              <a:rPr lang="en-GB" dirty="0" smtClean="0"/>
              <a:t>from Programming Problems</a:t>
            </a:r>
          </a:p>
          <a:p>
            <a:endParaRPr lang="en-GB" dirty="0"/>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45</a:t>
            </a:fld>
            <a:endParaRPr lang="en-GB"/>
          </a:p>
        </p:txBody>
      </p:sp>
    </p:spTree>
    <p:extLst>
      <p:ext uri="{BB962C8B-B14F-4D97-AF65-F5344CB8AC3E}">
        <p14:creationId xmlns:p14="http://schemas.microsoft.com/office/powerpoint/2010/main" val="443195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Next Week Topics</a:t>
            </a:r>
            <a:endParaRPr lang="en-GB" b="1" dirty="0"/>
          </a:p>
        </p:txBody>
      </p:sp>
      <p:sp>
        <p:nvSpPr>
          <p:cNvPr id="3" name="Content Placeholder 2"/>
          <p:cNvSpPr>
            <a:spLocks noGrp="1"/>
          </p:cNvSpPr>
          <p:nvPr>
            <p:ph idx="1"/>
          </p:nvPr>
        </p:nvSpPr>
        <p:spPr/>
        <p:txBody>
          <a:bodyPr>
            <a:normAutofit/>
          </a:bodyPr>
          <a:lstStyle/>
          <a:p>
            <a:r>
              <a:rPr lang="en-GB" sz="3200" dirty="0" smtClean="0"/>
              <a:t>Stacks</a:t>
            </a:r>
          </a:p>
          <a:p>
            <a:r>
              <a:rPr lang="en-GB" sz="3200" smtClean="0"/>
              <a:t>Queues and</a:t>
            </a:r>
          </a:p>
          <a:p>
            <a:r>
              <a:rPr lang="en-GB" sz="3200" smtClean="0"/>
              <a:t>Recursion</a:t>
            </a:r>
            <a:endParaRPr lang="en-GB" sz="3200" dirty="0"/>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46</a:t>
            </a:fld>
            <a:endParaRPr lang="en-GB"/>
          </a:p>
        </p:txBody>
      </p:sp>
    </p:spTree>
    <p:extLst>
      <p:ext uri="{BB962C8B-B14F-4D97-AF65-F5344CB8AC3E}">
        <p14:creationId xmlns:p14="http://schemas.microsoft.com/office/powerpoint/2010/main" val="38009199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47</a:t>
            </a:fld>
            <a:endParaRPr lang="en-GB"/>
          </a:p>
        </p:txBody>
      </p:sp>
      <p:sp>
        <p:nvSpPr>
          <p:cNvPr id="8" name="Donut 7"/>
          <p:cNvSpPr/>
          <p:nvPr/>
        </p:nvSpPr>
        <p:spPr>
          <a:xfrm>
            <a:off x="680720" y="1107440"/>
            <a:ext cx="10942320" cy="456184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 name="Rectangle 1"/>
          <p:cNvSpPr/>
          <p:nvPr/>
        </p:nvSpPr>
        <p:spPr>
          <a:xfrm>
            <a:off x="3581400" y="2665085"/>
            <a:ext cx="5018170" cy="1446550"/>
          </a:xfrm>
          <a:prstGeom prst="rect">
            <a:avLst/>
          </a:prstGeom>
          <a:noFill/>
        </p:spPr>
        <p:txBody>
          <a:bodyPr wrap="none" lIns="91440" tIns="45720" rIns="91440" bIns="45720">
            <a:spAutoFit/>
          </a:bodyPr>
          <a:lstStyle/>
          <a:p>
            <a:pPr algn="ctr"/>
            <a:r>
              <a:rPr lang="en-US" sz="88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947057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Linked List Examples</a:t>
            </a:r>
            <a:endParaRPr lang="en-GB" b="1" dirty="0"/>
          </a:p>
        </p:txBody>
      </p:sp>
      <p:sp>
        <p:nvSpPr>
          <p:cNvPr id="3" name="Content Placeholder 2"/>
          <p:cNvSpPr>
            <a:spLocks noGrp="1"/>
          </p:cNvSpPr>
          <p:nvPr>
            <p:ph idx="1"/>
          </p:nvPr>
        </p:nvSpPr>
        <p:spPr>
          <a:xfrm>
            <a:off x="838200" y="1825625"/>
            <a:ext cx="5713429" cy="4351338"/>
          </a:xfrm>
        </p:spPr>
        <p:txBody>
          <a:bodyPr>
            <a:normAutofit fontScale="85000" lnSpcReduction="20000"/>
          </a:bodyPr>
          <a:lstStyle/>
          <a:p>
            <a:r>
              <a:rPr lang="en-GB" dirty="0"/>
              <a:t>A hospital ward contains 12 beds, of which 9 are occupied as shown in Fig. 5.3. Suppose we want an alphabetical listing of the patients. This listing may be given by the pointer field, called Next in the figure. We use the variable START to point to the first patient. Hence START contains 5, since the first patient, Adams, occupies bed 5. Also, Adams’s pointer is equal to 3, since Dean, the next patient, occupies bed 3; Dean’s pointer is 11, since Fields, the next patient, occupies bed 11; and so on. The entry for the last patient (Samuels) contains the null pointer, denoted by 0. (Some arrows have been drawn to indicate the listing of the first few patients.) </a:t>
            </a:r>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5</a:t>
            </a:fld>
            <a:endParaRPr lang="en-GB"/>
          </a:p>
        </p:txBody>
      </p:sp>
      <p:pic>
        <p:nvPicPr>
          <p:cNvPr id="7" name="Picture 6"/>
          <p:cNvPicPr>
            <a:picLocks noChangeAspect="1"/>
          </p:cNvPicPr>
          <p:nvPr/>
        </p:nvPicPr>
        <p:blipFill>
          <a:blip r:embed="rId2"/>
          <a:stretch>
            <a:fillRect/>
          </a:stretch>
        </p:blipFill>
        <p:spPr>
          <a:xfrm>
            <a:off x="6225038" y="496265"/>
            <a:ext cx="5474925" cy="5680698"/>
          </a:xfrm>
          <a:prstGeom prst="rect">
            <a:avLst/>
          </a:prstGeom>
        </p:spPr>
      </p:pic>
    </p:spTree>
    <p:extLst>
      <p:ext uri="{BB962C8B-B14F-4D97-AF65-F5344CB8AC3E}">
        <p14:creationId xmlns:p14="http://schemas.microsoft.com/office/powerpoint/2010/main" val="1848088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REPRESENTATION OF LINKED LISTS IN MEMORY</a:t>
            </a:r>
          </a:p>
        </p:txBody>
      </p:sp>
      <p:sp>
        <p:nvSpPr>
          <p:cNvPr id="3" name="Content Placeholder 2"/>
          <p:cNvSpPr>
            <a:spLocks noGrp="1"/>
          </p:cNvSpPr>
          <p:nvPr>
            <p:ph idx="1"/>
          </p:nvPr>
        </p:nvSpPr>
        <p:spPr>
          <a:xfrm>
            <a:off x="838200" y="1825625"/>
            <a:ext cx="5666295" cy="4351338"/>
          </a:xfrm>
        </p:spPr>
        <p:txBody>
          <a:bodyPr>
            <a:noAutofit/>
          </a:bodyPr>
          <a:lstStyle/>
          <a:p>
            <a:r>
              <a:rPr lang="en-GB" sz="1600" dirty="0"/>
              <a:t>Figure 5.4 pictures a linked list in memory where each node of the list contains </a:t>
            </a:r>
            <a:r>
              <a:rPr lang="en-GB" sz="1600" dirty="0" smtClean="0"/>
              <a:t>a single </a:t>
            </a:r>
            <a:r>
              <a:rPr lang="en-GB" sz="1600" dirty="0"/>
              <a:t>character. We can obtain the actual list of characters, or, in other words</a:t>
            </a:r>
            <a:r>
              <a:rPr lang="en-GB" sz="1600" dirty="0" smtClean="0"/>
              <a:t>, the </a:t>
            </a:r>
            <a:r>
              <a:rPr lang="en-GB" sz="1600" dirty="0"/>
              <a:t>string, as follows:</a:t>
            </a:r>
          </a:p>
          <a:p>
            <a:r>
              <a:rPr lang="en-GB" sz="1600" dirty="0"/>
              <a:t>START = 9, so INFO[9] = N is the first character.</a:t>
            </a:r>
          </a:p>
          <a:p>
            <a:r>
              <a:rPr lang="en-GB" sz="1600" dirty="0"/>
              <a:t>LINK[9] = 3, so INFO[3] = 0 is the second character.</a:t>
            </a:r>
          </a:p>
          <a:p>
            <a:r>
              <a:rPr lang="en-GB" sz="1600" dirty="0"/>
              <a:t>LINK[3] = 6, so INFO[6] = □ (blank) is the third character.</a:t>
            </a:r>
          </a:p>
          <a:p>
            <a:r>
              <a:rPr lang="en-GB" sz="1600" dirty="0"/>
              <a:t>LINK[6] = 11, so INFO[11] = E is the fourth character.</a:t>
            </a:r>
          </a:p>
          <a:p>
            <a:r>
              <a:rPr lang="en-GB" sz="1600" dirty="0"/>
              <a:t>LINK[11] = 7, so INFO[7] = X is the fifth character.</a:t>
            </a:r>
          </a:p>
          <a:p>
            <a:r>
              <a:rPr lang="en-GB" sz="1600" dirty="0"/>
              <a:t>LINK[7] = 10, so INFO[10] = I is the sixth character.</a:t>
            </a:r>
          </a:p>
          <a:p>
            <a:r>
              <a:rPr lang="en-GB" sz="1600" dirty="0"/>
              <a:t>LINK[10] = 4, so INFO[4] = T is the seventh character.</a:t>
            </a:r>
          </a:p>
          <a:p>
            <a:r>
              <a:rPr lang="en-GB" sz="1600" dirty="0"/>
              <a:t>LINK[4] = 0, the NULL value, so the list has ended.</a:t>
            </a:r>
          </a:p>
          <a:p>
            <a:r>
              <a:rPr lang="en-GB" sz="1600" dirty="0"/>
              <a:t>In other words, NO EXIT is the character string.</a:t>
            </a:r>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6</a:t>
            </a:fld>
            <a:endParaRPr lang="en-GB"/>
          </a:p>
        </p:txBody>
      </p:sp>
      <p:pic>
        <p:nvPicPr>
          <p:cNvPr id="7" name="Picture 6"/>
          <p:cNvPicPr>
            <a:picLocks noChangeAspect="1"/>
          </p:cNvPicPr>
          <p:nvPr/>
        </p:nvPicPr>
        <p:blipFill>
          <a:blip r:embed="rId2"/>
          <a:stretch>
            <a:fillRect/>
          </a:stretch>
        </p:blipFill>
        <p:spPr>
          <a:xfrm>
            <a:off x="7297041" y="1259727"/>
            <a:ext cx="3666332" cy="5006930"/>
          </a:xfrm>
          <a:prstGeom prst="rect">
            <a:avLst/>
          </a:prstGeom>
        </p:spPr>
      </p:pic>
    </p:spTree>
    <p:extLst>
      <p:ext uri="{BB962C8B-B14F-4D97-AF65-F5344CB8AC3E}">
        <p14:creationId xmlns:p14="http://schemas.microsoft.com/office/powerpoint/2010/main" val="3469861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REPRESENTATION OF LINKED LISTS IN MEMORY</a:t>
            </a:r>
            <a:endParaRPr lang="en-GB" sz="4000" dirty="0"/>
          </a:p>
        </p:txBody>
      </p:sp>
      <p:sp>
        <p:nvSpPr>
          <p:cNvPr id="3" name="Content Placeholder 2"/>
          <p:cNvSpPr>
            <a:spLocks noGrp="1"/>
          </p:cNvSpPr>
          <p:nvPr>
            <p:ph idx="1"/>
          </p:nvPr>
        </p:nvSpPr>
        <p:spPr>
          <a:xfrm>
            <a:off x="838200" y="1825625"/>
            <a:ext cx="5468332" cy="4351338"/>
          </a:xfrm>
        </p:spPr>
        <p:txBody>
          <a:bodyPr>
            <a:normAutofit fontScale="70000" lnSpcReduction="20000"/>
          </a:bodyPr>
          <a:lstStyle/>
          <a:p>
            <a:r>
              <a:rPr lang="en-GB" dirty="0"/>
              <a:t>Suppose the personnel file of a small company contains the following data on its</a:t>
            </a:r>
          </a:p>
          <a:p>
            <a:r>
              <a:rPr lang="en-GB" dirty="0"/>
              <a:t>nine employees:</a:t>
            </a:r>
          </a:p>
          <a:p>
            <a:r>
              <a:rPr lang="en-GB" dirty="0"/>
              <a:t>Name, Social Security Number, Sex, Monthly Salary</a:t>
            </a:r>
          </a:p>
          <a:p>
            <a:r>
              <a:rPr lang="en-GB" dirty="0"/>
              <a:t>Normally, four parallel arrays, say NAME, SSN, SEX, SALARY, are required to</a:t>
            </a:r>
          </a:p>
          <a:p>
            <a:r>
              <a:rPr lang="en-GB" dirty="0"/>
              <a:t>store the data as discussed in Sec. 4.12. Figure 5.7 shows how the data may be</a:t>
            </a:r>
          </a:p>
          <a:p>
            <a:r>
              <a:rPr lang="en-GB" dirty="0"/>
              <a:t>stored as a sorted (alphabetically) linked list using only an additional array LINK</a:t>
            </a:r>
          </a:p>
          <a:p>
            <a:r>
              <a:rPr lang="en-GB" dirty="0"/>
              <a:t>for the </a:t>
            </a:r>
            <a:r>
              <a:rPr lang="en-GB" dirty="0" err="1"/>
              <a:t>nextpointer</a:t>
            </a:r>
            <a:r>
              <a:rPr lang="en-GB" dirty="0"/>
              <a:t> field of the list and the variable START to point to the first</a:t>
            </a:r>
          </a:p>
          <a:p>
            <a:r>
              <a:rPr lang="en-GB" dirty="0"/>
              <a:t>record in the list. Observe that 0 is used as the null pointer</a:t>
            </a:r>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7</a:t>
            </a:fld>
            <a:endParaRPr lang="en-GB"/>
          </a:p>
        </p:txBody>
      </p:sp>
      <p:pic>
        <p:nvPicPr>
          <p:cNvPr id="7" name="Picture 6"/>
          <p:cNvPicPr>
            <a:picLocks noChangeAspect="1"/>
          </p:cNvPicPr>
          <p:nvPr/>
        </p:nvPicPr>
        <p:blipFill>
          <a:blip r:embed="rId2"/>
          <a:stretch>
            <a:fillRect/>
          </a:stretch>
        </p:blipFill>
        <p:spPr>
          <a:xfrm>
            <a:off x="6306532" y="1690688"/>
            <a:ext cx="5522578" cy="4665662"/>
          </a:xfrm>
          <a:prstGeom prst="rect">
            <a:avLst/>
          </a:prstGeom>
        </p:spPr>
      </p:pic>
    </p:spTree>
    <p:extLst>
      <p:ext uri="{BB962C8B-B14F-4D97-AF65-F5344CB8AC3E}">
        <p14:creationId xmlns:p14="http://schemas.microsoft.com/office/powerpoint/2010/main" val="693222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TRAVERSING A LINKED LIST</a:t>
            </a:r>
          </a:p>
        </p:txBody>
      </p:sp>
      <p:sp>
        <p:nvSpPr>
          <p:cNvPr id="3" name="Content Placeholder 2"/>
          <p:cNvSpPr>
            <a:spLocks noGrp="1"/>
          </p:cNvSpPr>
          <p:nvPr>
            <p:ph idx="1"/>
          </p:nvPr>
        </p:nvSpPr>
        <p:spPr>
          <a:xfrm>
            <a:off x="838200" y="3817856"/>
            <a:ext cx="6231903" cy="2359106"/>
          </a:xfrm>
        </p:spPr>
        <p:txBody>
          <a:bodyPr>
            <a:normAutofit fontScale="77500" lnSpcReduction="20000"/>
          </a:bodyPr>
          <a:lstStyle/>
          <a:p>
            <a:r>
              <a:rPr lang="en-GB" dirty="0" smtClean="0"/>
              <a:t>Our </a:t>
            </a:r>
            <a:r>
              <a:rPr lang="en-GB" dirty="0"/>
              <a:t>traversing algorithm uses a pointer variable PTR which points to </a:t>
            </a:r>
            <a:r>
              <a:rPr lang="en-GB" dirty="0" smtClean="0"/>
              <a:t>the node </a:t>
            </a:r>
            <a:r>
              <a:rPr lang="en-GB" dirty="0"/>
              <a:t>that is currently being processed. Accordingly, LINK[PTR] points </a:t>
            </a:r>
            <a:r>
              <a:rPr lang="en-GB" dirty="0" smtClean="0"/>
              <a:t>to the </a:t>
            </a:r>
            <a:r>
              <a:rPr lang="en-GB" dirty="0"/>
              <a:t>next node to be processed. Thus the assignment</a:t>
            </a:r>
          </a:p>
          <a:p>
            <a:pPr marL="0" indent="0">
              <a:buNone/>
            </a:pPr>
            <a:r>
              <a:rPr lang="en-GB" dirty="0" smtClean="0"/>
              <a:t>	PTR </a:t>
            </a:r>
            <a:r>
              <a:rPr lang="en-GB" dirty="0"/>
              <a:t>:= </a:t>
            </a:r>
            <a:r>
              <a:rPr lang="en-GB" dirty="0" smtClean="0"/>
              <a:t>LINK[PTR]</a:t>
            </a:r>
          </a:p>
          <a:p>
            <a:pPr marL="0" indent="0">
              <a:buNone/>
            </a:pPr>
            <a:r>
              <a:rPr lang="en-GB" dirty="0"/>
              <a:t> </a:t>
            </a:r>
            <a:r>
              <a:rPr lang="en-GB" dirty="0" smtClean="0"/>
              <a:t>  moves </a:t>
            </a:r>
            <a:r>
              <a:rPr lang="en-GB" dirty="0"/>
              <a:t>the pointer to the next node in the list, as </a:t>
            </a:r>
            <a:r>
              <a:rPr lang="en-GB" dirty="0" smtClean="0"/>
              <a:t>pictured </a:t>
            </a:r>
            <a:r>
              <a:rPr lang="en-GB" dirty="0"/>
              <a:t>in Fig. 5.8.</a:t>
            </a:r>
          </a:p>
        </p:txBody>
      </p:sp>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8</a:t>
            </a:fld>
            <a:endParaRPr lang="en-GB"/>
          </a:p>
        </p:txBody>
      </p:sp>
      <p:pic>
        <p:nvPicPr>
          <p:cNvPr id="7" name="Picture 6"/>
          <p:cNvPicPr>
            <a:picLocks noChangeAspect="1"/>
          </p:cNvPicPr>
          <p:nvPr/>
        </p:nvPicPr>
        <p:blipFill>
          <a:blip r:embed="rId2"/>
          <a:stretch>
            <a:fillRect/>
          </a:stretch>
        </p:blipFill>
        <p:spPr>
          <a:xfrm>
            <a:off x="7210892" y="3587324"/>
            <a:ext cx="4478345" cy="2045897"/>
          </a:xfrm>
          <a:prstGeom prst="rect">
            <a:avLst/>
          </a:prstGeom>
        </p:spPr>
      </p:pic>
      <p:sp>
        <p:nvSpPr>
          <p:cNvPr id="8" name="TextBox 7"/>
          <p:cNvSpPr txBox="1"/>
          <p:nvPr/>
        </p:nvSpPr>
        <p:spPr>
          <a:xfrm>
            <a:off x="1131215" y="1819373"/>
            <a:ext cx="10086681" cy="1938992"/>
          </a:xfrm>
          <a:prstGeom prst="rect">
            <a:avLst/>
          </a:prstGeom>
          <a:noFill/>
        </p:spPr>
        <p:txBody>
          <a:bodyPr wrap="square" rtlCol="0">
            <a:spAutoFit/>
          </a:bodyPr>
          <a:lstStyle/>
          <a:p>
            <a:pPr algn="just"/>
            <a:r>
              <a:rPr lang="en-GB" sz="2400" dirty="0"/>
              <a:t>Let LIST be a linked list in memory stored in linear arrays INFO and LINK with START pointing to the first element and NULL indicating the end of LIST. Suppose we want to traverse LIST in order to process each node exactly once. This section presents an algorithm that does so and then uses the algorithm in some applications</a:t>
            </a:r>
            <a:r>
              <a:rPr lang="en-GB" sz="2400" dirty="0" smtClean="0"/>
              <a:t>.</a:t>
            </a:r>
            <a:endParaRPr lang="en-GB" sz="2400" dirty="0"/>
          </a:p>
        </p:txBody>
      </p:sp>
    </p:spTree>
    <p:extLst>
      <p:ext uri="{BB962C8B-B14F-4D97-AF65-F5344CB8AC3E}">
        <p14:creationId xmlns:p14="http://schemas.microsoft.com/office/powerpoint/2010/main" val="195806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TRAVERSING A LINKED </a:t>
            </a:r>
            <a:r>
              <a:rPr lang="en-GB" b="1" dirty="0" smtClean="0"/>
              <a:t>LIST (Algorithm)</a:t>
            </a:r>
            <a:endParaRPr lang="en-GB" dirty="0"/>
          </a:p>
        </p:txBody>
      </p:sp>
      <p:pic>
        <p:nvPicPr>
          <p:cNvPr id="7" name="Content Placeholder 6"/>
          <p:cNvPicPr>
            <a:picLocks noGrp="1" noChangeAspect="1"/>
          </p:cNvPicPr>
          <p:nvPr>
            <p:ph idx="1"/>
          </p:nvPr>
        </p:nvPicPr>
        <p:blipFill>
          <a:blip r:embed="rId2"/>
          <a:stretch>
            <a:fillRect/>
          </a:stretch>
        </p:blipFill>
        <p:spPr>
          <a:xfrm>
            <a:off x="838200" y="1690688"/>
            <a:ext cx="10515600" cy="4574362"/>
          </a:xfrm>
          <a:prstGeom prst="rect">
            <a:avLst/>
          </a:prstGeom>
        </p:spPr>
      </p:pic>
      <p:sp>
        <p:nvSpPr>
          <p:cNvPr id="4" name="Date Placeholder 3"/>
          <p:cNvSpPr>
            <a:spLocks noGrp="1"/>
          </p:cNvSpPr>
          <p:nvPr>
            <p:ph type="dt" sz="half" idx="10"/>
          </p:nvPr>
        </p:nvSpPr>
        <p:spPr/>
        <p:txBody>
          <a:bodyPr/>
          <a:lstStyle/>
          <a:p>
            <a:r>
              <a:rPr lang="en-US" smtClean="0"/>
              <a:t>15/01/2023 - 19/01/2023</a:t>
            </a:r>
            <a:endParaRPr lang="en-GB"/>
          </a:p>
        </p:txBody>
      </p:sp>
      <p:sp>
        <p:nvSpPr>
          <p:cNvPr id="5" name="Footer Placeholder 4"/>
          <p:cNvSpPr>
            <a:spLocks noGrp="1"/>
          </p:cNvSpPr>
          <p:nvPr>
            <p:ph type="ftr" sz="quarter" idx="11"/>
          </p:nvPr>
        </p:nvSpPr>
        <p:spPr/>
        <p:txBody>
          <a:bodyPr/>
          <a:lstStyle/>
          <a:p>
            <a:r>
              <a:rPr lang="en-GB" smtClean="0"/>
              <a:t>CSE 0613-2103, Data Structure</a:t>
            </a:r>
            <a:endParaRPr lang="en-GB"/>
          </a:p>
        </p:txBody>
      </p:sp>
      <p:sp>
        <p:nvSpPr>
          <p:cNvPr id="6" name="Slide Number Placeholder 5"/>
          <p:cNvSpPr>
            <a:spLocks noGrp="1"/>
          </p:cNvSpPr>
          <p:nvPr>
            <p:ph type="sldNum" sz="quarter" idx="12"/>
          </p:nvPr>
        </p:nvSpPr>
        <p:spPr/>
        <p:txBody>
          <a:bodyPr/>
          <a:lstStyle/>
          <a:p>
            <a:fld id="{FB035457-B27C-414A-AEF2-A51E5EFE28A0}" type="slidenum">
              <a:rPr lang="en-GB" smtClean="0"/>
              <a:t>9</a:t>
            </a:fld>
            <a:endParaRPr lang="en-GB"/>
          </a:p>
        </p:txBody>
      </p:sp>
    </p:spTree>
    <p:extLst>
      <p:ext uri="{BB962C8B-B14F-4D97-AF65-F5344CB8AC3E}">
        <p14:creationId xmlns:p14="http://schemas.microsoft.com/office/powerpoint/2010/main" val="21149099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712</TotalTime>
  <Words>2172</Words>
  <Application>Microsoft Office PowerPoint</Application>
  <PresentationFormat>Widescreen</PresentationFormat>
  <Paragraphs>253</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Times New Roman</vt:lpstr>
      <vt:lpstr>Office Theme</vt:lpstr>
      <vt:lpstr>Data Structure </vt:lpstr>
      <vt:lpstr>Related CLOs</vt:lpstr>
      <vt:lpstr>Discuss Topics</vt:lpstr>
      <vt:lpstr>LINKED LISTS </vt:lpstr>
      <vt:lpstr>Linked List Examples</vt:lpstr>
      <vt:lpstr>REPRESENTATION OF LINKED LISTS IN MEMORY</vt:lpstr>
      <vt:lpstr>REPRESENTATION OF LINKED LISTS IN MEMORY</vt:lpstr>
      <vt:lpstr>TRAVERSING A LINKED LIST</vt:lpstr>
      <vt:lpstr>TRAVERSING A LINKED LIST (Algorithm)</vt:lpstr>
      <vt:lpstr>TRAVERSING A LINKED LIST (Algorithm Application)</vt:lpstr>
      <vt:lpstr>SEARCHING A LINKED LIST</vt:lpstr>
      <vt:lpstr>SEARCHING A LINKED LIST (Unsorted)</vt:lpstr>
      <vt:lpstr>SEARCHING A LINKED LIST (Sorted)</vt:lpstr>
      <vt:lpstr>MEMORY ALLOCATION: GARBAGE COLLECTION</vt:lpstr>
      <vt:lpstr>INSERTION INTO A LINKED LIST</vt:lpstr>
      <vt:lpstr>INSERTION INTO A LINKED LIST</vt:lpstr>
      <vt:lpstr>Inserting at the Beginning of a List</vt:lpstr>
      <vt:lpstr>Inserting at the Beginning of a List</vt:lpstr>
      <vt:lpstr>Inserting after a Given Node</vt:lpstr>
      <vt:lpstr>Inserting into a Sorted Linked List</vt:lpstr>
      <vt:lpstr>PowerPoint Presentation</vt:lpstr>
      <vt:lpstr>Inserting into a Sorted Linked List</vt:lpstr>
      <vt:lpstr>DELETION FROM A LINKED LIST</vt:lpstr>
      <vt:lpstr>DELETION FROM A LINKED LIST</vt:lpstr>
      <vt:lpstr>Deleting the Node Following a Given Node</vt:lpstr>
      <vt:lpstr>Deleting the Node with a Given ITEM of Information</vt:lpstr>
      <vt:lpstr>Deleting the Node with a Given ITEM of Information</vt:lpstr>
      <vt:lpstr>Delete Algorithm</vt:lpstr>
      <vt:lpstr>HEADER LINKED LISTS</vt:lpstr>
      <vt:lpstr>HEADER LINKED LISTS</vt:lpstr>
      <vt:lpstr>Traversing a Circular Header List</vt:lpstr>
      <vt:lpstr>Traversing a Circular Header List</vt:lpstr>
      <vt:lpstr>Procedure 5.9 finds the location LOC of the first node N which contains ITEM and also the location LOCP of the node preceding N when LIST is an ordinary linked list. The following is such a procedure when LIST is a circular header list. </vt:lpstr>
      <vt:lpstr>Algorithm 5.10 deletes the first node N which contains ITEM when LIST is an ordinary linked list. The following is such an algorithm when LIST is a circular header list.</vt:lpstr>
      <vt:lpstr>HEADER LINKED LISTS</vt:lpstr>
      <vt:lpstr>Polynomials</vt:lpstr>
      <vt:lpstr>TWO-WAY LISTS</vt:lpstr>
      <vt:lpstr>Two-Way Header Lists</vt:lpstr>
      <vt:lpstr>PowerPoint Presentation</vt:lpstr>
      <vt:lpstr>Operations on Two-Way Lists</vt:lpstr>
      <vt:lpstr>Operations on Two-Way Lists</vt:lpstr>
      <vt:lpstr>Operations on Two-Way Lists</vt:lpstr>
      <vt:lpstr>Operations on Two-Way Lists</vt:lpstr>
      <vt:lpstr>Operations on Two-Way Lists</vt:lpstr>
      <vt:lpstr>Important Sample Questions</vt:lpstr>
      <vt:lpstr>Next Week Topics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Gazi Golam Faruque</dc:creator>
  <cp:lastModifiedBy>Gazi Golam Faruque</cp:lastModifiedBy>
  <cp:revision>169</cp:revision>
  <dcterms:created xsi:type="dcterms:W3CDTF">2023-01-05T03:38:09Z</dcterms:created>
  <dcterms:modified xsi:type="dcterms:W3CDTF">2025-02-16T15:54:03Z</dcterms:modified>
</cp:coreProperties>
</file>